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8"/>
  </p:notesMasterIdLst>
  <p:sldIdLst>
    <p:sldId id="289" r:id="rId2"/>
    <p:sldId id="279" r:id="rId3"/>
    <p:sldId id="263" r:id="rId4"/>
    <p:sldId id="264" r:id="rId5"/>
    <p:sldId id="265" r:id="rId6"/>
    <p:sldId id="266" r:id="rId7"/>
    <p:sldId id="267" r:id="rId8"/>
    <p:sldId id="268" r:id="rId9"/>
    <p:sldId id="256" r:id="rId10"/>
    <p:sldId id="261" r:id="rId11"/>
    <p:sldId id="260" r:id="rId12"/>
    <p:sldId id="259" r:id="rId13"/>
    <p:sldId id="258" r:id="rId14"/>
    <p:sldId id="282" r:id="rId15"/>
    <p:sldId id="283" r:id="rId16"/>
    <p:sldId id="284" r:id="rId17"/>
    <p:sldId id="285" r:id="rId18"/>
    <p:sldId id="286" r:id="rId19"/>
    <p:sldId id="287" r:id="rId20"/>
    <p:sldId id="271" r:id="rId21"/>
    <p:sldId id="272" r:id="rId22"/>
    <p:sldId id="273" r:id="rId23"/>
    <p:sldId id="274" r:id="rId24"/>
    <p:sldId id="275" r:id="rId25"/>
    <p:sldId id="276" r:id="rId26"/>
    <p:sldId id="277" r:id="rId27"/>
  </p:sldIdLst>
  <p:sldSz cx="9144000" cy="6858000" type="screen4x3"/>
  <p:notesSz cx="6553200" cy="8851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39720" cy="442595"/>
          </a:xfrm>
          <a:prstGeom prst="rect">
            <a:avLst/>
          </a:prstGeom>
        </p:spPr>
        <p:txBody>
          <a:bodyPr vert="horz" lIns="88020" tIns="44010" rIns="88020" bIns="44010" rtlCol="0"/>
          <a:lstStyle>
            <a:lvl1pPr algn="l">
              <a:defRPr sz="1200"/>
            </a:lvl1pPr>
          </a:lstStyle>
          <a:p>
            <a:endParaRPr lang="en-US"/>
          </a:p>
        </p:txBody>
      </p:sp>
      <p:sp>
        <p:nvSpPr>
          <p:cNvPr id="3" name="Date Placeholder 2"/>
          <p:cNvSpPr>
            <a:spLocks noGrp="1"/>
          </p:cNvSpPr>
          <p:nvPr>
            <p:ph type="dt" idx="1"/>
          </p:nvPr>
        </p:nvSpPr>
        <p:spPr>
          <a:xfrm>
            <a:off x="3711964" y="0"/>
            <a:ext cx="2839720" cy="442595"/>
          </a:xfrm>
          <a:prstGeom prst="rect">
            <a:avLst/>
          </a:prstGeom>
        </p:spPr>
        <p:txBody>
          <a:bodyPr vert="horz" lIns="88020" tIns="44010" rIns="88020" bIns="44010" rtlCol="0"/>
          <a:lstStyle>
            <a:lvl1pPr algn="r">
              <a:defRPr sz="1200"/>
            </a:lvl1pPr>
          </a:lstStyle>
          <a:p>
            <a:fld id="{DD7C7376-3A04-4FB5-B089-6E93BDF74A35}" type="datetimeFigureOut">
              <a:rPr lang="en-US" smtClean="0"/>
              <a:pPr/>
              <a:t>3/9/2011</a:t>
            </a:fld>
            <a:endParaRPr lang="en-US"/>
          </a:p>
        </p:txBody>
      </p:sp>
      <p:sp>
        <p:nvSpPr>
          <p:cNvPr id="4" name="Slide Image Placeholder 3"/>
          <p:cNvSpPr>
            <a:spLocks noGrp="1" noRot="1" noChangeAspect="1"/>
          </p:cNvSpPr>
          <p:nvPr>
            <p:ph type="sldImg" idx="2"/>
          </p:nvPr>
        </p:nvSpPr>
        <p:spPr>
          <a:xfrm>
            <a:off x="1063625" y="663575"/>
            <a:ext cx="4425950" cy="3319463"/>
          </a:xfrm>
          <a:prstGeom prst="rect">
            <a:avLst/>
          </a:prstGeom>
          <a:noFill/>
          <a:ln w="12700">
            <a:solidFill>
              <a:prstClr val="black"/>
            </a:solidFill>
          </a:ln>
        </p:spPr>
        <p:txBody>
          <a:bodyPr vert="horz" lIns="88020" tIns="44010" rIns="88020" bIns="44010" rtlCol="0" anchor="ctr"/>
          <a:lstStyle/>
          <a:p>
            <a:endParaRPr lang="en-US"/>
          </a:p>
        </p:txBody>
      </p:sp>
      <p:sp>
        <p:nvSpPr>
          <p:cNvPr id="5" name="Notes Placeholder 4"/>
          <p:cNvSpPr>
            <a:spLocks noGrp="1"/>
          </p:cNvSpPr>
          <p:nvPr>
            <p:ph type="body" sz="quarter" idx="3"/>
          </p:nvPr>
        </p:nvSpPr>
        <p:spPr>
          <a:xfrm>
            <a:off x="655320" y="4204653"/>
            <a:ext cx="5242560" cy="3983355"/>
          </a:xfrm>
          <a:prstGeom prst="rect">
            <a:avLst/>
          </a:prstGeom>
        </p:spPr>
        <p:txBody>
          <a:bodyPr vert="horz" lIns="88020" tIns="44010" rIns="88020" bIns="4401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407769"/>
            <a:ext cx="2839720" cy="442595"/>
          </a:xfrm>
          <a:prstGeom prst="rect">
            <a:avLst/>
          </a:prstGeom>
        </p:spPr>
        <p:txBody>
          <a:bodyPr vert="horz" lIns="88020" tIns="44010" rIns="88020" bIns="44010" rtlCol="0" anchor="b"/>
          <a:lstStyle>
            <a:lvl1pPr algn="l">
              <a:defRPr sz="1200"/>
            </a:lvl1pPr>
          </a:lstStyle>
          <a:p>
            <a:endParaRPr lang="en-US"/>
          </a:p>
        </p:txBody>
      </p:sp>
      <p:sp>
        <p:nvSpPr>
          <p:cNvPr id="7" name="Slide Number Placeholder 6"/>
          <p:cNvSpPr>
            <a:spLocks noGrp="1"/>
          </p:cNvSpPr>
          <p:nvPr>
            <p:ph type="sldNum" sz="quarter" idx="5"/>
          </p:nvPr>
        </p:nvSpPr>
        <p:spPr>
          <a:xfrm>
            <a:off x="3711964" y="8407769"/>
            <a:ext cx="2839720" cy="442595"/>
          </a:xfrm>
          <a:prstGeom prst="rect">
            <a:avLst/>
          </a:prstGeom>
        </p:spPr>
        <p:txBody>
          <a:bodyPr vert="horz" lIns="88020" tIns="44010" rIns="88020" bIns="44010" rtlCol="0" anchor="b"/>
          <a:lstStyle>
            <a:lvl1pPr algn="r">
              <a:defRPr sz="1200"/>
            </a:lvl1pPr>
          </a:lstStyle>
          <a:p>
            <a:fld id="{02B6C20F-2B7B-4CD1-A0CE-A3D41DD4C1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2B975D-41E9-4FE5-8393-9D191C9384EB}" type="slidenum">
              <a:rPr lang="en-US"/>
              <a:pPr/>
              <a:t>3</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965D55-D506-493C-BA75-FD685AD444BB}" type="slidenum">
              <a:rPr lang="en-US"/>
              <a:pPr/>
              <a:t>4</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218588-A8D6-4100-8874-B7A030B3DCA5}" type="slidenum">
              <a:rPr lang="en-US"/>
              <a:pPr/>
              <a:t>5</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5159A-B10A-46FC-B785-876518C0A5F4}" type="slidenum">
              <a:rPr lang="en-US"/>
              <a:pPr/>
              <a:t>6</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53BC40-CDA5-4A4E-B0E8-2287232EEF62}" type="slidenum">
              <a:rPr lang="en-US"/>
              <a:pPr/>
              <a:t>7</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A239B9-6394-4B8E-B97D-6FAC8A13E8C0}" type="slidenum">
              <a:rPr lang="en-US"/>
              <a:pPr/>
              <a:t>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6B0F1C1-D379-472C-B775-A536DCEDEBAE}" type="datetimeFigureOut">
              <a:rPr lang="en-US" smtClean="0"/>
              <a:pPr/>
              <a:t>3/9/2011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CF6C1AF-C9C5-452E-A1B8-59F4C05716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B0F1C1-D379-472C-B775-A536DCEDEBAE}"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B0F1C1-D379-472C-B775-A536DCEDEBAE}"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B0F1C1-D379-472C-B775-A536DCEDEBAE}"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6B0F1C1-D379-472C-B775-A536DCEDEBAE}"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6C1AF-C9C5-452E-A1B8-59F4C05716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B0F1C1-D379-472C-B775-A536DCEDEBAE}" type="datetimeFigureOut">
              <a:rPr lang="en-US" smtClean="0"/>
              <a:pPr/>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6B0F1C1-D379-472C-B775-A536DCEDEBAE}" type="datetimeFigureOut">
              <a:rPr lang="en-US" smtClean="0"/>
              <a:pPr/>
              <a:t>3/9/2011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6B0F1C1-D379-472C-B775-A536DCEDEBAE}" type="datetimeFigureOut">
              <a:rPr lang="en-US" smtClean="0"/>
              <a:pPr/>
              <a:t>3/9/2011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0F1C1-D379-472C-B775-A536DCEDEBAE}" type="datetimeFigureOut">
              <a:rPr lang="en-US" smtClean="0"/>
              <a:pPr/>
              <a:t>3/9/2011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B0F1C1-D379-472C-B775-A536DCEDEBAE}" type="datetimeFigureOut">
              <a:rPr lang="en-US" smtClean="0"/>
              <a:pPr/>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6C1AF-C9C5-452E-A1B8-59F4C057165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B0F1C1-D379-472C-B775-A536DCEDEBAE}" type="datetimeFigureOut">
              <a:rPr lang="en-US" smtClean="0"/>
              <a:pPr/>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CF6C1AF-C9C5-452E-A1B8-59F4C057165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6B0F1C1-D379-472C-B775-A536DCEDEBAE}" type="datetimeFigureOut">
              <a:rPr lang="en-US" smtClean="0"/>
              <a:pPr/>
              <a:t>3/9/2011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F6C1AF-C9C5-452E-A1B8-59F4C057165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ces.ed.gov/nceskids/createagraph/index.asp?ID=9203276b8097492c9f0ee57cc2a2b346"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8229600" cy="1143000"/>
          </a:xfrm>
        </p:spPr>
        <p:txBody>
          <a:bodyPr>
            <a:normAutofit fontScale="90000"/>
          </a:bodyPr>
          <a:lstStyle/>
          <a:p>
            <a:pPr algn="ctr"/>
            <a:r>
              <a:rPr lang="en-US" dirty="0" smtClean="0"/>
              <a:t/>
            </a:r>
            <a:br>
              <a:rPr lang="en-US" dirty="0" smtClean="0"/>
            </a:br>
            <a:endParaRPr lang="en-US" dirty="0"/>
          </a:p>
        </p:txBody>
      </p:sp>
      <p:sp>
        <p:nvSpPr>
          <p:cNvPr id="3" name="Content Placeholder 2"/>
          <p:cNvSpPr>
            <a:spLocks noGrp="1"/>
          </p:cNvSpPr>
          <p:nvPr>
            <p:ph idx="1"/>
          </p:nvPr>
        </p:nvSpPr>
        <p:spPr>
          <a:xfrm rot="5400000">
            <a:off x="-495300" y="2781300"/>
            <a:ext cx="5829300" cy="1638300"/>
          </a:xfrm>
        </p:spPr>
        <p:txBody>
          <a:bodyPr>
            <a:normAutofit lnSpcReduction="10000"/>
          </a:bodyPr>
          <a:lstStyle/>
          <a:p>
            <a:pPr algn="ctr">
              <a:buNone/>
            </a:pPr>
            <a:endParaRPr lang="en-US" sz="1800" dirty="0" smtClean="0"/>
          </a:p>
          <a:p>
            <a:pPr algn="ctr"/>
            <a:r>
              <a:rPr lang="en-US" sz="1800" dirty="0" smtClean="0"/>
              <a:t>ELL </a:t>
            </a:r>
            <a:r>
              <a:rPr lang="en-US" sz="1800" dirty="0" smtClean="0"/>
              <a:t>Reading Committee</a:t>
            </a:r>
          </a:p>
          <a:p>
            <a:pPr algn="ctr"/>
            <a:r>
              <a:rPr lang="en-US" sz="1800" dirty="0" smtClean="0"/>
              <a:t>1 School House Road</a:t>
            </a:r>
          </a:p>
          <a:p>
            <a:pPr algn="ctr"/>
            <a:r>
              <a:rPr lang="en-US" sz="1800" dirty="0" smtClean="0"/>
              <a:t>Reading, PA  12345</a:t>
            </a:r>
          </a:p>
          <a:p>
            <a:pPr algn="ctr"/>
            <a:r>
              <a:rPr lang="en-US" sz="1800" dirty="0" smtClean="0"/>
              <a:t>717- 555-1212 x321</a:t>
            </a:r>
          </a:p>
          <a:p>
            <a:endParaRPr lang="en-US" dirty="0"/>
          </a:p>
        </p:txBody>
      </p:sp>
      <p:sp>
        <p:nvSpPr>
          <p:cNvPr id="4" name="Rectangle 3"/>
          <p:cNvSpPr/>
          <p:nvPr/>
        </p:nvSpPr>
        <p:spPr>
          <a:xfrm rot="5400000">
            <a:off x="4839563" y="2551838"/>
            <a:ext cx="5181601" cy="1754326"/>
          </a:xfrm>
          <a:prstGeom prst="rect">
            <a:avLst/>
          </a:prstGeom>
        </p:spPr>
        <p:txBody>
          <a:bodyPr wrap="square">
            <a:spAutoFit/>
          </a:bodyPr>
          <a:lstStyle/>
          <a:p>
            <a:pPr algn="ctr"/>
            <a:r>
              <a:rPr lang="en-US" sz="3600" dirty="0" smtClean="0"/>
              <a:t>Improving Reading Performance for</a:t>
            </a:r>
            <a:br>
              <a:rPr lang="en-US" sz="3600" dirty="0" smtClean="0"/>
            </a:br>
            <a:r>
              <a:rPr lang="en-US" sz="3600" dirty="0" smtClean="0"/>
              <a:t>ABC School District</a:t>
            </a:r>
            <a:endParaRPr lang="en-US" sz="3600" dirty="0" smtClean="0"/>
          </a:p>
        </p:txBody>
      </p:sp>
      <p:sp>
        <p:nvSpPr>
          <p:cNvPr id="6" name="TextBox 5"/>
          <p:cNvSpPr txBox="1"/>
          <p:nvPr/>
        </p:nvSpPr>
        <p:spPr>
          <a:xfrm rot="5400000">
            <a:off x="2252365" y="3081635"/>
            <a:ext cx="5562600" cy="923330"/>
          </a:xfrm>
          <a:prstGeom prst="rect">
            <a:avLst/>
          </a:prstGeom>
          <a:noFill/>
        </p:spPr>
        <p:txBody>
          <a:bodyPr wrap="square" rtlCol="0">
            <a:spAutoFit/>
          </a:bodyPr>
          <a:lstStyle/>
          <a:p>
            <a:pPr algn="ctr"/>
            <a:r>
              <a:rPr lang="en-US" dirty="0" smtClean="0"/>
              <a:t>Presented to:  ABC School Board and Administrators</a:t>
            </a:r>
            <a:endParaRPr lang="en-US" dirty="0" smtClean="0"/>
          </a:p>
          <a:p>
            <a:endParaRPr lang="en-US" dirty="0" smtClean="0"/>
          </a:p>
          <a:p>
            <a:pPr algn="ctr"/>
            <a:r>
              <a:rPr lang="en-US" dirty="0" smtClean="0"/>
              <a:t>March 8,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6866" name="Picture 2" descr="http://www.lindamoodbell.com/uploads/Programs/cascade.jpg"/>
          <p:cNvPicPr>
            <a:picLocks noChangeAspect="1" noChangeArrowheads="1"/>
          </p:cNvPicPr>
          <p:nvPr/>
        </p:nvPicPr>
        <p:blipFill>
          <a:blip r:embed="rId2" cstate="print"/>
          <a:srcRect/>
          <a:stretch>
            <a:fillRect/>
          </a:stretch>
        </p:blipFill>
        <p:spPr bwMode="auto">
          <a:xfrm>
            <a:off x="4343400" y="3276600"/>
            <a:ext cx="4286250" cy="3276601"/>
          </a:xfrm>
          <a:prstGeom prst="rect">
            <a:avLst/>
          </a:prstGeom>
          <a:noFill/>
        </p:spPr>
      </p:pic>
      <p:sp>
        <p:nvSpPr>
          <p:cNvPr id="3" name="Title 2"/>
          <p:cNvSpPr>
            <a:spLocks noGrp="1"/>
          </p:cNvSpPr>
          <p:nvPr>
            <p:ph type="title"/>
          </p:nvPr>
        </p:nvSpPr>
        <p:spPr/>
        <p:txBody>
          <a:bodyPr>
            <a:normAutofit/>
          </a:bodyPr>
          <a:lstStyle/>
          <a:p>
            <a:r>
              <a:rPr lang="en-US" sz="4800" dirty="0" smtClean="0"/>
              <a:t>Highlights of </a:t>
            </a:r>
            <a:r>
              <a:rPr lang="en-US" sz="4800" dirty="0" err="1" smtClean="0"/>
              <a:t>Lindamood</a:t>
            </a:r>
            <a:r>
              <a:rPr lang="en-US" sz="4800" dirty="0" smtClean="0"/>
              <a:t>-Bell</a:t>
            </a:r>
            <a:endParaRPr lang="en-US" sz="4800" dirty="0"/>
          </a:p>
        </p:txBody>
      </p:sp>
      <p:sp>
        <p:nvSpPr>
          <p:cNvPr id="2" name="Subtitle 1"/>
          <p:cNvSpPr>
            <a:spLocks noGrp="1"/>
          </p:cNvSpPr>
          <p:nvPr>
            <p:ph idx="1"/>
          </p:nvPr>
        </p:nvSpPr>
        <p:spPr/>
        <p:txBody>
          <a:bodyPr>
            <a:normAutofit fontScale="92500" lnSpcReduction="10000"/>
          </a:bodyPr>
          <a:lstStyle/>
          <a:p>
            <a:pPr algn="l"/>
            <a:r>
              <a:rPr lang="en-US" dirty="0" smtClean="0"/>
              <a:t>This model of high quality, rigorous professional development, comprehensive program monitoring and evaluation ensures that student academic performance is improved and sustained on a large scale.</a:t>
            </a:r>
          </a:p>
          <a:p>
            <a:pPr algn="l"/>
            <a:r>
              <a:rPr lang="en-US" b="1" u="sng" dirty="0" smtClean="0"/>
              <a:t>Key Features Include:</a:t>
            </a:r>
          </a:p>
          <a:p>
            <a:pPr algn="l">
              <a:buFont typeface="Arial" charset="0"/>
              <a:buChar char="•"/>
            </a:pPr>
            <a:r>
              <a:rPr lang="en-US" dirty="0" smtClean="0"/>
              <a:t>Leadership &amp; Collaboration</a:t>
            </a:r>
          </a:p>
          <a:p>
            <a:pPr algn="l">
              <a:buFont typeface="Arial" charset="0"/>
              <a:buChar char="•"/>
            </a:pPr>
            <a:r>
              <a:rPr lang="en-US" dirty="0" smtClean="0"/>
              <a:t>Professional Development</a:t>
            </a:r>
          </a:p>
          <a:p>
            <a:pPr algn="l">
              <a:buFont typeface="Arial" charset="0"/>
              <a:buChar char="•"/>
            </a:pPr>
            <a:r>
              <a:rPr lang="en-US" dirty="0" smtClean="0"/>
              <a:t>Curriculum &amp; Instruction</a:t>
            </a:r>
          </a:p>
          <a:p>
            <a:pPr algn="l">
              <a:buFont typeface="Arial" charset="0"/>
              <a:buChar char="•"/>
            </a:pPr>
            <a:r>
              <a:rPr lang="en-US" dirty="0" smtClean="0"/>
              <a:t>Assessment &amp; Progress Monitoring</a:t>
            </a:r>
          </a:p>
          <a:p>
            <a:pPr algn="l">
              <a:buFont typeface="Arial" charset="0"/>
              <a:buChar char="•"/>
            </a:pPr>
            <a:r>
              <a:rPr lang="en-US" dirty="0" smtClean="0"/>
              <a:t>Technology</a:t>
            </a:r>
          </a:p>
          <a:p>
            <a:pPr algn="l">
              <a:buFont typeface="Arial" charset="0"/>
              <a:buChar char="•"/>
            </a:pPr>
            <a:r>
              <a:rPr lang="en-US" dirty="0" smtClean="0"/>
              <a:t>Evidence of Effectiveness </a:t>
            </a:r>
          </a:p>
          <a:p>
            <a:pPr algn="l"/>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400" dirty="0" smtClean="0"/>
              <a:t>Talkies</a:t>
            </a:r>
            <a:endParaRPr lang="en-US" sz="4400" dirty="0"/>
          </a:p>
        </p:txBody>
      </p:sp>
      <p:sp>
        <p:nvSpPr>
          <p:cNvPr id="2" name="Subtitle 1"/>
          <p:cNvSpPr>
            <a:spLocks noGrp="1"/>
          </p:cNvSpPr>
          <p:nvPr>
            <p:ph idx="1"/>
          </p:nvPr>
        </p:nvSpPr>
        <p:spPr/>
        <p:txBody>
          <a:bodyPr>
            <a:normAutofit fontScale="85000" lnSpcReduction="10000"/>
          </a:bodyPr>
          <a:lstStyle/>
          <a:p>
            <a:pPr algn="l">
              <a:buFont typeface="Arial" charset="0"/>
              <a:buChar char="•"/>
            </a:pPr>
            <a:r>
              <a:rPr lang="en-US" sz="3600" dirty="0" smtClean="0"/>
              <a:t>Talkies is a primer to the Visualizing and Verbalizing program, and the goal of Talkies instruction is to develop mental imagery as a base for language comprehension.</a:t>
            </a:r>
          </a:p>
          <a:p>
            <a:pPr algn="l">
              <a:buFont typeface="Arial" charset="0"/>
              <a:buChar char="•"/>
            </a:pPr>
            <a:r>
              <a:rPr lang="en-US" sz="3600" dirty="0" smtClean="0"/>
              <a:t>  ~Bring nonverbal imagery to consciousness</a:t>
            </a:r>
            <a:br>
              <a:rPr lang="en-US" sz="3600" dirty="0" smtClean="0"/>
            </a:br>
            <a:r>
              <a:rPr lang="en-US" sz="3600" dirty="0" smtClean="0"/>
              <a:t>     ~Establish the imagery-language connection</a:t>
            </a:r>
            <a:br>
              <a:rPr lang="en-US" sz="3600" dirty="0" smtClean="0"/>
            </a:br>
            <a:r>
              <a:rPr lang="en-US" sz="3600" dirty="0" smtClean="0"/>
              <a:t>     ~ Increase oral vocabulary</a:t>
            </a:r>
            <a:br>
              <a:rPr lang="en-US" sz="3600" dirty="0" smtClean="0"/>
            </a:br>
            <a:r>
              <a:rPr lang="en-US" sz="3600" dirty="0" smtClean="0"/>
              <a:t>     ~ Improve language comprehension</a:t>
            </a:r>
            <a:r>
              <a:rPr lang="en-US" dirty="0" smtClean="0"/>
              <a:t/>
            </a:r>
            <a:br>
              <a:rPr lang="en-US" dirty="0" smtClean="0"/>
            </a:br>
            <a:endParaRPr lang="en-US" dirty="0" smtClean="0"/>
          </a:p>
          <a:p>
            <a:pPr algn="l"/>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400" dirty="0" smtClean="0"/>
              <a:t>Visualizing &amp; Verbalizing</a:t>
            </a:r>
            <a:endParaRPr lang="en-US" sz="4400" dirty="0"/>
          </a:p>
        </p:txBody>
      </p:sp>
      <p:sp>
        <p:nvSpPr>
          <p:cNvPr id="2" name="Subtitle 1"/>
          <p:cNvSpPr>
            <a:spLocks noGrp="1"/>
          </p:cNvSpPr>
          <p:nvPr>
            <p:ph idx="1"/>
          </p:nvPr>
        </p:nvSpPr>
        <p:spPr>
          <a:xfrm>
            <a:off x="457200" y="1935480"/>
            <a:ext cx="8229600" cy="2179320"/>
          </a:xfrm>
        </p:spPr>
        <p:txBody>
          <a:bodyPr>
            <a:normAutofit fontScale="25000" lnSpcReduction="20000"/>
          </a:bodyPr>
          <a:lstStyle/>
          <a:p>
            <a:pPr algn="l">
              <a:buFont typeface="Arial" charset="0"/>
              <a:buChar char="•"/>
            </a:pPr>
            <a:endParaRPr lang="en-US" dirty="0" smtClean="0"/>
          </a:p>
          <a:p>
            <a:pPr algn="l">
              <a:buFont typeface="Arial" charset="0"/>
              <a:buChar char="•"/>
            </a:pPr>
            <a:r>
              <a:rPr lang="en-US" sz="9600" dirty="0" smtClean="0"/>
              <a:t>This program develops concept imagery for both oral and written language.</a:t>
            </a:r>
          </a:p>
          <a:p>
            <a:pPr algn="l">
              <a:buFont typeface="Arial" charset="0"/>
              <a:buChar char="•"/>
            </a:pPr>
            <a:r>
              <a:rPr lang="en-US" sz="9600" dirty="0" smtClean="0"/>
              <a:t>V &amp; V will improve language comprehension, reasoning for critical thinking, and expressive language skills.  </a:t>
            </a:r>
          </a:p>
          <a:p>
            <a:pPr algn="l">
              <a:buFont typeface="Arial" charset="0"/>
              <a:buChar char="•"/>
            </a:pPr>
            <a:r>
              <a:rPr lang="en-US" sz="9600" dirty="0" smtClean="0"/>
              <a:t> V &amp; </a:t>
            </a:r>
            <a:r>
              <a:rPr lang="en-US" sz="9600" dirty="0" smtClean="0"/>
              <a:t>V </a:t>
            </a:r>
            <a:r>
              <a:rPr lang="en-US" sz="9600" dirty="0" smtClean="0"/>
              <a:t>would be implemented in grades 2 through </a:t>
            </a:r>
            <a:r>
              <a:rPr lang="en-US" sz="9600" dirty="0" smtClean="0"/>
              <a:t>5</a:t>
            </a:r>
            <a:endParaRPr lang="en-US" sz="9600" dirty="0" smtClean="0"/>
          </a:p>
          <a:p>
            <a:pPr algn="l">
              <a:buFont typeface="Arial" charset="0"/>
              <a:buChar char="•"/>
            </a:pPr>
            <a:endParaRPr lang="en-US" dirty="0" smtClean="0"/>
          </a:p>
        </p:txBody>
      </p:sp>
      <p:pic>
        <p:nvPicPr>
          <p:cNvPr id="34817" name="Picture 1" descr="http://www.lindamoodbell.com/uploads/Programs/new-venn.png"/>
          <p:cNvPicPr>
            <a:picLocks noChangeAspect="1" noChangeArrowheads="1"/>
          </p:cNvPicPr>
          <p:nvPr/>
        </p:nvPicPr>
        <p:blipFill>
          <a:blip r:embed="rId2" cstate="print"/>
          <a:srcRect/>
          <a:stretch>
            <a:fillRect/>
          </a:stretch>
        </p:blipFill>
        <p:spPr bwMode="auto">
          <a:xfrm>
            <a:off x="3048000" y="3962400"/>
            <a:ext cx="3095625" cy="2514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tabLst>
                <a:tab pos="3832225" algn="l"/>
              </a:tabLst>
            </a:pPr>
            <a:r>
              <a:rPr lang="en-US" sz="3200" dirty="0" err="1" smtClean="0"/>
              <a:t>Lindamood</a:t>
            </a:r>
            <a:r>
              <a:rPr lang="en-US" sz="3200" dirty="0" smtClean="0"/>
              <a:t> Phoneme Sequencing Program</a:t>
            </a:r>
            <a:br>
              <a:rPr lang="en-US" sz="3200" dirty="0" smtClean="0"/>
            </a:br>
            <a:r>
              <a:rPr lang="en-US" sz="3200" dirty="0" err="1" smtClean="0"/>
              <a:t>LiPS</a:t>
            </a:r>
            <a:endParaRPr lang="en-US" sz="3200" dirty="0"/>
          </a:p>
        </p:txBody>
      </p:sp>
      <p:sp>
        <p:nvSpPr>
          <p:cNvPr id="2" name="Subtitle 1"/>
          <p:cNvSpPr>
            <a:spLocks noGrp="1"/>
          </p:cNvSpPr>
          <p:nvPr>
            <p:ph idx="1"/>
          </p:nvPr>
        </p:nvSpPr>
        <p:spPr/>
        <p:txBody>
          <a:bodyPr>
            <a:normAutofit/>
          </a:bodyPr>
          <a:lstStyle/>
          <a:p>
            <a:pPr algn="l">
              <a:buFont typeface="Arial" charset="0"/>
              <a:buChar char="•"/>
            </a:pPr>
            <a:r>
              <a:rPr lang="en-US" sz="2400" dirty="0" err="1" smtClean="0"/>
              <a:t>LiPS</a:t>
            </a:r>
            <a:r>
              <a:rPr lang="en-US" sz="2400" dirty="0" smtClean="0"/>
              <a:t> program successfully stimulates phonemic awareness</a:t>
            </a:r>
          </a:p>
          <a:p>
            <a:pPr algn="l">
              <a:buFont typeface="Arial" charset="0"/>
              <a:buChar char="•"/>
            </a:pPr>
            <a:r>
              <a:rPr lang="en-US" sz="2400" dirty="0" smtClean="0"/>
              <a:t>Individuals become aware of the mouth actions which produce speech sounds</a:t>
            </a:r>
          </a:p>
          <a:p>
            <a:pPr algn="l">
              <a:buFont typeface="Arial" charset="0"/>
              <a:buChar char="•"/>
            </a:pPr>
            <a:r>
              <a:rPr lang="en-US" sz="2400" dirty="0" smtClean="0"/>
              <a:t>It is common for individuals to gain several grade levels in decoding ability in four weeks to six weeks of intensive instruction</a:t>
            </a:r>
          </a:p>
          <a:p>
            <a:pPr algn="l">
              <a:buFont typeface="Arial" charset="0"/>
              <a:buChar char="•"/>
            </a:pPr>
            <a:r>
              <a:rPr lang="en-US" sz="2400" dirty="0" err="1" smtClean="0"/>
              <a:t>LiPS</a:t>
            </a:r>
            <a:r>
              <a:rPr lang="en-US" sz="2400" dirty="0" smtClean="0"/>
              <a:t> would be implemented in grades K through 3</a:t>
            </a:r>
          </a:p>
          <a:p>
            <a:pPr algn="l">
              <a:buFont typeface="Arial" charset="0"/>
              <a:buChar char="•"/>
            </a:pPr>
            <a:r>
              <a:rPr lang="en-US" sz="2400" dirty="0" smtClean="0"/>
              <a:t>Research  supports  a potentially positive  increase in phonemic awareness , according to What Works Clearinghouse</a:t>
            </a:r>
          </a:p>
          <a:p>
            <a:pPr algn="l">
              <a:buFont typeface="Arial" charset="0"/>
              <a:buChar char="•"/>
            </a:pPr>
            <a:endParaRPr lang="en-US" sz="2000" dirty="0" smtClean="0"/>
          </a:p>
          <a:p>
            <a:pPr algn="l">
              <a:buFont typeface="Arial" charset="0"/>
              <a:buChar char="•"/>
            </a:pP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u="sng" dirty="0" smtClean="0"/>
              <a:t>Monitoring of Programs</a:t>
            </a:r>
            <a:endParaRPr lang="en-US" u="sng" dirty="0"/>
          </a:p>
        </p:txBody>
      </p:sp>
      <p:sp>
        <p:nvSpPr>
          <p:cNvPr id="6" name="Content Placeholder 5"/>
          <p:cNvSpPr>
            <a:spLocks noGrp="1"/>
          </p:cNvSpPr>
          <p:nvPr>
            <p:ph sz="half" idx="1"/>
          </p:nvPr>
        </p:nvSpPr>
        <p:spPr/>
        <p:txBody>
          <a:bodyPr>
            <a:normAutofit fontScale="92500" lnSpcReduction="10000"/>
          </a:bodyPr>
          <a:lstStyle/>
          <a:p>
            <a:r>
              <a:rPr lang="en-US" sz="2400" dirty="0" smtClean="0"/>
              <a:t>Team to monitor programs starting in 2012:</a:t>
            </a:r>
          </a:p>
          <a:p>
            <a:pPr lvl="1"/>
            <a:r>
              <a:rPr lang="en-US" sz="2000" dirty="0" smtClean="0"/>
              <a:t>Building Principal</a:t>
            </a:r>
          </a:p>
          <a:p>
            <a:pPr lvl="1"/>
            <a:r>
              <a:rPr lang="en-US" sz="2000" dirty="0" smtClean="0"/>
              <a:t>Assistant Principal</a:t>
            </a:r>
          </a:p>
          <a:p>
            <a:pPr lvl="1"/>
            <a:r>
              <a:rPr lang="en-US" sz="2000" dirty="0" smtClean="0"/>
              <a:t>Curriculum Coordinator</a:t>
            </a:r>
          </a:p>
          <a:p>
            <a:pPr lvl="1"/>
            <a:r>
              <a:rPr lang="en-US" sz="2000" dirty="0" smtClean="0"/>
              <a:t>Reading Specialist</a:t>
            </a:r>
          </a:p>
          <a:p>
            <a:pPr lvl="1"/>
            <a:r>
              <a:rPr lang="en-US" sz="2000" dirty="0" smtClean="0"/>
              <a:t>ELL specialist</a:t>
            </a:r>
          </a:p>
          <a:p>
            <a:pPr lvl="1"/>
            <a:r>
              <a:rPr lang="en-US" sz="2000" dirty="0" smtClean="0"/>
              <a:t>2 to 3 Teacher Leaders depending on the needs of the monitoring</a:t>
            </a:r>
            <a:endParaRPr lang="en-US" sz="2000" dirty="0"/>
          </a:p>
        </p:txBody>
      </p:sp>
      <p:sp>
        <p:nvSpPr>
          <p:cNvPr id="7" name="Content Placeholder 6"/>
          <p:cNvSpPr>
            <a:spLocks noGrp="1"/>
          </p:cNvSpPr>
          <p:nvPr>
            <p:ph sz="half" idx="2"/>
          </p:nvPr>
        </p:nvSpPr>
        <p:spPr/>
        <p:txBody>
          <a:bodyPr>
            <a:normAutofit fontScale="92500" lnSpcReduction="10000"/>
          </a:bodyPr>
          <a:lstStyle/>
          <a:p>
            <a:r>
              <a:rPr lang="en-US" sz="2400" dirty="0" smtClean="0"/>
              <a:t>Each person will play a role in monitoring the programs.</a:t>
            </a:r>
          </a:p>
          <a:p>
            <a:r>
              <a:rPr lang="en-US" sz="2400" dirty="0" smtClean="0"/>
              <a:t>There is a chain of command for any decisions being made based on the programs: </a:t>
            </a:r>
          </a:p>
          <a:p>
            <a:pPr lvl="1"/>
            <a:r>
              <a:rPr lang="en-US" sz="2000" dirty="0" smtClean="0"/>
              <a:t>Principal to assistant principal</a:t>
            </a:r>
          </a:p>
          <a:p>
            <a:pPr lvl="1"/>
            <a:r>
              <a:rPr lang="en-US" sz="2000" dirty="0" smtClean="0"/>
              <a:t>Curriculum coordinator</a:t>
            </a:r>
          </a:p>
          <a:p>
            <a:pPr lvl="1"/>
            <a:r>
              <a:rPr lang="en-US" sz="2000" dirty="0" smtClean="0"/>
              <a:t>Reading specialist &amp; ELL specialist</a:t>
            </a:r>
          </a:p>
          <a:p>
            <a:pPr lvl="1"/>
            <a:r>
              <a:rPr lang="en-US" sz="2000" dirty="0" smtClean="0"/>
              <a:t>Teacher Leaders</a:t>
            </a:r>
          </a:p>
          <a:p>
            <a:r>
              <a:rPr lang="en-US" sz="2400" dirty="0"/>
              <a:t>M</a:t>
            </a:r>
            <a:r>
              <a:rPr lang="en-US" sz="2400" dirty="0" smtClean="0"/>
              <a:t>onthly meetings will be held to discuss progress of programs.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838200"/>
            <a:ext cx="8229600" cy="1143000"/>
          </a:xfrm>
        </p:spPr>
        <p:txBody>
          <a:bodyPr>
            <a:normAutofit fontScale="90000"/>
          </a:bodyPr>
          <a:lstStyle/>
          <a:p>
            <a:r>
              <a:rPr lang="en-US" dirty="0" smtClean="0"/>
              <a:t>Objectives-Oriented Evaluation Approach</a:t>
            </a:r>
            <a:endParaRPr lang="en-US" dirty="0"/>
          </a:p>
        </p:txBody>
      </p:sp>
      <p:sp>
        <p:nvSpPr>
          <p:cNvPr id="6" name="Content Placeholder 5"/>
          <p:cNvSpPr>
            <a:spLocks noGrp="1"/>
          </p:cNvSpPr>
          <p:nvPr>
            <p:ph idx="1"/>
          </p:nvPr>
        </p:nvSpPr>
        <p:spPr/>
        <p:txBody>
          <a:bodyPr>
            <a:normAutofit/>
          </a:bodyPr>
          <a:lstStyle/>
          <a:p>
            <a:r>
              <a:rPr lang="en-US" dirty="0" smtClean="0"/>
              <a:t>Once the programs are placed within the school district, it is the job of our team to decide whether the objectives of the programs are being met.</a:t>
            </a:r>
          </a:p>
          <a:p>
            <a:r>
              <a:rPr lang="en-US" dirty="0" smtClean="0"/>
              <a:t>The Objectives - Oriented Evaluation seems the best way to evaluate our programs because we know our objective which is to raise the achievement of the minority group of students specifically in our school the ESL students.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r>
              <a:rPr lang="en-US" u="sng" dirty="0" smtClean="0"/>
              <a:t>Monitoring Tasks</a:t>
            </a:r>
            <a:r>
              <a:rPr lang="en-US" dirty="0" smtClean="0"/>
              <a:t>:</a:t>
            </a:r>
            <a:endParaRPr lang="en-US" dirty="0"/>
          </a:p>
        </p:txBody>
      </p:sp>
      <p:sp>
        <p:nvSpPr>
          <p:cNvPr id="5" name="Content Placeholder 4"/>
          <p:cNvSpPr>
            <a:spLocks noGrp="1"/>
          </p:cNvSpPr>
          <p:nvPr>
            <p:ph idx="1"/>
          </p:nvPr>
        </p:nvSpPr>
        <p:spPr>
          <a:xfrm>
            <a:off x="457200" y="1600200"/>
            <a:ext cx="8229600" cy="4572000"/>
          </a:xfrm>
        </p:spPr>
        <p:txBody>
          <a:bodyPr>
            <a:normAutofit fontScale="92500" lnSpcReduction="20000"/>
          </a:bodyPr>
          <a:lstStyle/>
          <a:p>
            <a:r>
              <a:rPr lang="en-US" dirty="0" smtClean="0"/>
              <a:t>The team as a whole have completed the first three steps of an objective-oriented approach.</a:t>
            </a:r>
          </a:p>
          <a:p>
            <a:pPr lvl="1"/>
            <a:r>
              <a:rPr lang="en-US" dirty="0" smtClean="0"/>
              <a:t>Establish broad goals or objectives</a:t>
            </a:r>
          </a:p>
          <a:p>
            <a:pPr lvl="1"/>
            <a:r>
              <a:rPr lang="en-US" dirty="0" smtClean="0"/>
              <a:t>Classify the goals or objectives</a:t>
            </a:r>
          </a:p>
          <a:p>
            <a:pPr lvl="1"/>
            <a:r>
              <a:rPr lang="en-US" dirty="0" smtClean="0"/>
              <a:t>Define objectives in behavioral terms</a:t>
            </a:r>
          </a:p>
          <a:p>
            <a:pPr lvl="1">
              <a:buNone/>
            </a:pPr>
            <a:r>
              <a:rPr lang="en-US" dirty="0" smtClean="0"/>
              <a:t>Goals:</a:t>
            </a:r>
          </a:p>
          <a:p>
            <a:pPr lvl="1">
              <a:buNone/>
            </a:pPr>
            <a:r>
              <a:rPr lang="en-US" dirty="0" smtClean="0"/>
              <a:t>	- raise the achievement level of ELL students within the school district with a focus on reading.</a:t>
            </a:r>
          </a:p>
          <a:p>
            <a:pPr lvl="1">
              <a:buNone/>
            </a:pPr>
            <a:r>
              <a:rPr lang="en-US" dirty="0" smtClean="0"/>
              <a:t>   - build phonemic awareness in ELL students</a:t>
            </a:r>
          </a:p>
          <a:p>
            <a:pPr lvl="1">
              <a:buNone/>
            </a:pPr>
            <a:r>
              <a:rPr lang="en-US" dirty="0" smtClean="0"/>
              <a:t>   - help ELL students create a mental connection between words and meaning to build comprehension.</a:t>
            </a:r>
          </a:p>
          <a:p>
            <a:pPr lvl="1">
              <a:buNone/>
            </a:pPr>
            <a:r>
              <a:rPr lang="en-US" dirty="0" smtClean="0"/>
              <a:t>    - develop vocabulary</a:t>
            </a:r>
          </a:p>
          <a:p>
            <a:pPr lvl="1">
              <a:buNone/>
            </a:pPr>
            <a:r>
              <a:rPr lang="en-US" dirty="0" smtClean="0"/>
              <a:t>    - done in small group setting or with partners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Tasks: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Next three steps will be split apart among the team to make sure each task is completed accurately.</a:t>
            </a:r>
          </a:p>
          <a:p>
            <a:pPr lvl="1"/>
            <a:r>
              <a:rPr lang="en-US" dirty="0" smtClean="0"/>
              <a:t>Find situations in which achievement of objectives can be shown.</a:t>
            </a:r>
          </a:p>
          <a:p>
            <a:pPr lvl="1"/>
            <a:r>
              <a:rPr lang="en-US" dirty="0" smtClean="0"/>
              <a:t>Develop or select measurements techniques.</a:t>
            </a:r>
          </a:p>
          <a:p>
            <a:pPr lvl="1"/>
            <a:r>
              <a:rPr lang="en-US" dirty="0" smtClean="0"/>
              <a:t>Collect performance data</a:t>
            </a:r>
          </a:p>
          <a:p>
            <a:pPr lvl="1">
              <a:buNone/>
            </a:pPr>
            <a:r>
              <a:rPr lang="en-US" dirty="0" smtClean="0"/>
              <a:t>Administrators and Curriculum coordinator </a:t>
            </a:r>
          </a:p>
          <a:p>
            <a:pPr lvl="1">
              <a:buNone/>
            </a:pPr>
            <a:r>
              <a:rPr lang="en-US" dirty="0" smtClean="0"/>
              <a:t>- Will decide what situations and measurements will be used to monitor the program.</a:t>
            </a:r>
          </a:p>
          <a:p>
            <a:pPr lvl="1">
              <a:buNone/>
            </a:pPr>
            <a:r>
              <a:rPr lang="en-US" dirty="0" smtClean="0"/>
              <a:t>Reading Specialist, ESL Specialist and Teacher Leaders</a:t>
            </a:r>
          </a:p>
          <a:p>
            <a:pPr lvl="1">
              <a:buNone/>
            </a:pPr>
            <a:r>
              <a:rPr lang="en-US" dirty="0" smtClean="0"/>
              <a:t> - will collect the data which be decided on by the administrators and curriculum coordinator</a:t>
            </a:r>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Tasks: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Items or tests used by reading specialist, ESL specialist and teacher leaders:</a:t>
            </a:r>
          </a:p>
          <a:p>
            <a:pPr lvl="1"/>
            <a:r>
              <a:rPr lang="en-US" dirty="0" err="1" smtClean="0"/>
              <a:t>Dibels</a:t>
            </a:r>
            <a:endParaRPr lang="en-US" dirty="0" smtClean="0"/>
          </a:p>
          <a:p>
            <a:pPr lvl="1"/>
            <a:r>
              <a:rPr lang="en-US" dirty="0" smtClean="0"/>
              <a:t>Comprehension quizzes</a:t>
            </a:r>
          </a:p>
          <a:p>
            <a:pPr lvl="1"/>
            <a:r>
              <a:rPr lang="en-US" dirty="0" smtClean="0"/>
              <a:t>Foresights</a:t>
            </a:r>
          </a:p>
          <a:p>
            <a:pPr lvl="1"/>
            <a:r>
              <a:rPr lang="en-US" dirty="0" smtClean="0"/>
              <a:t>Sight word recognition exercises</a:t>
            </a:r>
          </a:p>
          <a:p>
            <a:pPr lvl="1"/>
            <a:r>
              <a:rPr lang="en-US" dirty="0" smtClean="0"/>
              <a:t>Vocabulary quizzes</a:t>
            </a:r>
          </a:p>
          <a:p>
            <a:pPr lvl="1"/>
            <a:r>
              <a:rPr lang="en-US" dirty="0" smtClean="0"/>
              <a:t>PSSA tests</a:t>
            </a:r>
          </a:p>
          <a:p>
            <a:pPr lvl="1"/>
            <a:endParaRPr lang="en-US" dirty="0"/>
          </a:p>
        </p:txBody>
      </p:sp>
      <p:pic>
        <p:nvPicPr>
          <p:cNvPr id="1026" name="Picture 2" descr="C:\Program Files\Microsoft Office\MEDIA\CAGCAT10\j0299125.wmf"/>
          <p:cNvPicPr>
            <a:picLocks noGrp="1" noChangeAspect="1" noChangeArrowheads="1"/>
          </p:cNvPicPr>
          <p:nvPr>
            <p:ph sz="half" idx="2"/>
          </p:nvPr>
        </p:nvPicPr>
        <p:blipFill>
          <a:blip r:embed="rId2" cstate="print"/>
          <a:srcRect/>
          <a:stretch>
            <a:fillRect/>
          </a:stretch>
        </p:blipFill>
        <p:spPr bwMode="auto">
          <a:xfrm>
            <a:off x="5381264" y="1752600"/>
            <a:ext cx="2695936" cy="442375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Tasks:</a:t>
            </a:r>
            <a:endParaRPr lang="en-US" dirty="0"/>
          </a:p>
        </p:txBody>
      </p:sp>
      <p:sp>
        <p:nvSpPr>
          <p:cNvPr id="3" name="Content Placeholder 2"/>
          <p:cNvSpPr>
            <a:spLocks noGrp="1"/>
          </p:cNvSpPr>
          <p:nvPr>
            <p:ph idx="1"/>
          </p:nvPr>
        </p:nvSpPr>
        <p:spPr/>
        <p:txBody>
          <a:bodyPr/>
          <a:lstStyle/>
          <a:p>
            <a:r>
              <a:rPr lang="en-US" dirty="0" smtClean="0"/>
              <a:t>Final step: the group as a whole will compare the performance data with behaviorally stated objectives. </a:t>
            </a:r>
          </a:p>
          <a:p>
            <a:r>
              <a:rPr lang="en-US" dirty="0" smtClean="0"/>
              <a:t>The group will meet as whole to go over the data each month to see how the programs are doing; if things need to be changed or altered based on the results of the data.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endParaRPr lang="en-US" dirty="0"/>
          </a:p>
        </p:txBody>
      </p:sp>
      <p:sp>
        <p:nvSpPr>
          <p:cNvPr id="3" name="Content Placeholder 2"/>
          <p:cNvSpPr>
            <a:spLocks noGrp="1"/>
          </p:cNvSpPr>
          <p:nvPr>
            <p:ph idx="1"/>
          </p:nvPr>
        </p:nvSpPr>
        <p:spPr>
          <a:xfrm>
            <a:off x="457200" y="4191000"/>
            <a:ext cx="8229600" cy="1752600"/>
          </a:xfrm>
        </p:spPr>
        <p:txBody>
          <a:bodyPr>
            <a:normAutofit/>
          </a:bodyPr>
          <a:lstStyle/>
          <a:p>
            <a:pPr algn="ctr">
              <a:buNone/>
            </a:pPr>
            <a:endParaRPr lang="en-US" sz="1800" dirty="0" smtClean="0"/>
          </a:p>
          <a:p>
            <a:pPr algn="ctr"/>
            <a:r>
              <a:rPr lang="en-US" sz="1800" dirty="0" smtClean="0"/>
              <a:t>ELL </a:t>
            </a:r>
            <a:r>
              <a:rPr lang="en-US" sz="1800" dirty="0" smtClean="0"/>
              <a:t>Reading Committee</a:t>
            </a:r>
          </a:p>
          <a:p>
            <a:pPr algn="ctr"/>
            <a:r>
              <a:rPr lang="en-US" sz="1800" dirty="0" smtClean="0"/>
              <a:t>1 School House Road</a:t>
            </a:r>
          </a:p>
          <a:p>
            <a:pPr algn="ctr"/>
            <a:r>
              <a:rPr lang="en-US" sz="1800" dirty="0" smtClean="0"/>
              <a:t>Reading, PA  12345</a:t>
            </a:r>
          </a:p>
          <a:p>
            <a:pPr algn="ctr"/>
            <a:r>
              <a:rPr lang="en-US" sz="1800" dirty="0" smtClean="0"/>
              <a:t>717- 555-1212 x321</a:t>
            </a:r>
          </a:p>
          <a:p>
            <a:endParaRPr lang="en-US" dirty="0"/>
          </a:p>
        </p:txBody>
      </p:sp>
      <p:sp>
        <p:nvSpPr>
          <p:cNvPr id="4" name="Rectangle 3"/>
          <p:cNvSpPr/>
          <p:nvPr/>
        </p:nvSpPr>
        <p:spPr>
          <a:xfrm>
            <a:off x="762000" y="914400"/>
            <a:ext cx="7315200" cy="1200329"/>
          </a:xfrm>
          <a:prstGeom prst="rect">
            <a:avLst/>
          </a:prstGeom>
        </p:spPr>
        <p:txBody>
          <a:bodyPr wrap="square">
            <a:spAutoFit/>
          </a:bodyPr>
          <a:lstStyle/>
          <a:p>
            <a:pPr algn="ctr"/>
            <a:r>
              <a:rPr lang="en-US" sz="3600" dirty="0" smtClean="0"/>
              <a:t>Improving Reading Performance for</a:t>
            </a:r>
            <a:br>
              <a:rPr lang="en-US" sz="3600" dirty="0" smtClean="0"/>
            </a:br>
            <a:r>
              <a:rPr lang="en-US" sz="3600" dirty="0" smtClean="0"/>
              <a:t>ABC School District</a:t>
            </a:r>
            <a:endParaRPr lang="en-US" sz="3600" dirty="0" smtClean="0"/>
          </a:p>
        </p:txBody>
      </p:sp>
      <p:sp>
        <p:nvSpPr>
          <p:cNvPr id="6" name="TextBox 5"/>
          <p:cNvSpPr txBox="1"/>
          <p:nvPr/>
        </p:nvSpPr>
        <p:spPr>
          <a:xfrm>
            <a:off x="1752600" y="2743200"/>
            <a:ext cx="5562600" cy="923330"/>
          </a:xfrm>
          <a:prstGeom prst="rect">
            <a:avLst/>
          </a:prstGeom>
          <a:noFill/>
        </p:spPr>
        <p:txBody>
          <a:bodyPr wrap="square" rtlCol="0">
            <a:spAutoFit/>
          </a:bodyPr>
          <a:lstStyle/>
          <a:p>
            <a:pPr algn="ctr"/>
            <a:r>
              <a:rPr lang="en-US" dirty="0" smtClean="0"/>
              <a:t>Presented to:  ABC School Board and Administrators</a:t>
            </a:r>
            <a:endParaRPr lang="en-US" dirty="0" smtClean="0"/>
          </a:p>
          <a:p>
            <a:endParaRPr lang="en-US" dirty="0" smtClean="0"/>
          </a:p>
          <a:p>
            <a:pPr algn="ctr"/>
            <a:r>
              <a:rPr lang="en-US" dirty="0" smtClean="0"/>
              <a:t>March 8, 2011</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smtClean="0"/>
              <a:t>Effective Instruction for </a:t>
            </a:r>
            <a:br>
              <a:rPr lang="en-US" b="1" i="1" dirty="0" smtClean="0"/>
            </a:br>
            <a:r>
              <a:rPr lang="en-US" b="1" i="1" dirty="0" smtClean="0"/>
              <a:t>English Learners</a:t>
            </a:r>
            <a:endParaRPr lang="en-US" b="1" i="1" dirty="0"/>
          </a:p>
        </p:txBody>
      </p:sp>
      <p:sp>
        <p:nvSpPr>
          <p:cNvPr id="3" name="Subtitle 2"/>
          <p:cNvSpPr>
            <a:spLocks noGrp="1"/>
          </p:cNvSpPr>
          <p:nvPr>
            <p:ph idx="1"/>
          </p:nvPr>
        </p:nvSpPr>
        <p:spPr/>
        <p:txBody>
          <a:bodyPr>
            <a:normAutofit fontScale="92500"/>
          </a:bodyPr>
          <a:lstStyle/>
          <a:p>
            <a:pPr algn="l">
              <a:buNone/>
            </a:pPr>
            <a:endParaRPr lang="en-US" sz="2800" dirty="0" smtClean="0"/>
          </a:p>
          <a:p>
            <a:pPr algn="l">
              <a:buNone/>
            </a:pPr>
            <a:r>
              <a:rPr lang="en-US" sz="2800" dirty="0" smtClean="0"/>
              <a:t>1.  Screen for reading problems and monitor progress</a:t>
            </a:r>
          </a:p>
          <a:p>
            <a:pPr algn="l">
              <a:buNone/>
            </a:pPr>
            <a:r>
              <a:rPr lang="en-US" sz="2800" dirty="0" smtClean="0"/>
              <a:t>2.  Provide intensive small-group reading interventions</a:t>
            </a:r>
          </a:p>
          <a:p>
            <a:pPr marL="514350" indent="-514350" algn="l">
              <a:buNone/>
            </a:pPr>
            <a:r>
              <a:rPr lang="en-US" sz="2800" dirty="0" smtClean="0"/>
              <a:t>3.  Provide extensive and varied vocabulary instruction</a:t>
            </a:r>
          </a:p>
          <a:p>
            <a:pPr marL="514350" indent="-514350" algn="l">
              <a:buNone/>
            </a:pPr>
            <a:r>
              <a:rPr lang="en-US" sz="2800" dirty="0" smtClean="0"/>
              <a:t>4.  Develop academic English</a:t>
            </a:r>
          </a:p>
          <a:p>
            <a:pPr marL="514350" indent="-514350" algn="l">
              <a:buNone/>
            </a:pPr>
            <a:r>
              <a:rPr lang="en-US" sz="2800" dirty="0" smtClean="0"/>
              <a:t>5.  Schedule regular peer-assisted learning opportunities</a:t>
            </a:r>
          </a:p>
          <a:p>
            <a:pPr marL="514350" indent="-514350" algn="r"/>
            <a:endParaRPr lang="en-US" sz="1600" dirty="0" smtClean="0">
              <a:solidFill>
                <a:schemeClr val="tx1"/>
              </a:solidFill>
            </a:endParaRPr>
          </a:p>
          <a:p>
            <a:pPr marL="514350" indent="-514350" algn="r"/>
            <a:r>
              <a:rPr lang="en-US" sz="1600" dirty="0" smtClean="0">
                <a:solidFill>
                  <a:schemeClr val="tx1"/>
                </a:solidFill>
              </a:rPr>
              <a:t>From the Institute of Education Sciences, Dec. 2007</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 #1</a:t>
            </a:r>
            <a:endParaRPr lang="en-US" dirty="0"/>
          </a:p>
        </p:txBody>
      </p:sp>
      <p:sp>
        <p:nvSpPr>
          <p:cNvPr id="3" name="Subtitle 2"/>
          <p:cNvSpPr>
            <a:spLocks noGrp="1"/>
          </p:cNvSpPr>
          <p:nvPr>
            <p:ph idx="1"/>
          </p:nvPr>
        </p:nvSpPr>
        <p:spPr/>
        <p:txBody>
          <a:bodyPr/>
          <a:lstStyle/>
          <a:p>
            <a:pPr algn="l">
              <a:buFont typeface="Wingdings" pitchFamily="2" charset="2"/>
              <a:buChar char="ü"/>
            </a:pPr>
            <a:r>
              <a:rPr lang="en-US" dirty="0" smtClean="0">
                <a:solidFill>
                  <a:schemeClr val="tx1"/>
                </a:solidFill>
              </a:rPr>
              <a:t>Districts need to collect progress monitoring data more than three times a year for ELL students.</a:t>
            </a:r>
          </a:p>
          <a:p>
            <a:pPr algn="l">
              <a:buNone/>
            </a:pPr>
            <a:endParaRPr lang="en-US" dirty="0" smtClean="0">
              <a:solidFill>
                <a:schemeClr val="tx1"/>
              </a:solidFill>
            </a:endParaRPr>
          </a:p>
          <a:p>
            <a:pPr algn="l">
              <a:buFont typeface="Wingdings" pitchFamily="2" charset="2"/>
              <a:buChar char="ü"/>
            </a:pPr>
            <a:r>
              <a:rPr lang="en-US" dirty="0" smtClean="0">
                <a:solidFill>
                  <a:schemeClr val="tx1"/>
                </a:solidFill>
              </a:rPr>
              <a:t>Provide training on how teachers are to use formative assessment to guide instruction</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 #2</a:t>
            </a:r>
            <a:endParaRPr lang="en-US" dirty="0"/>
          </a:p>
        </p:txBody>
      </p:sp>
      <p:sp>
        <p:nvSpPr>
          <p:cNvPr id="3" name="Subtitle 2"/>
          <p:cNvSpPr>
            <a:spLocks noGrp="1"/>
          </p:cNvSpPr>
          <p:nvPr>
            <p:ph idx="1"/>
          </p:nvPr>
        </p:nvSpPr>
        <p:spPr/>
        <p:txBody>
          <a:bodyPr>
            <a:noAutofit/>
          </a:bodyPr>
          <a:lstStyle/>
          <a:p>
            <a:pPr algn="l">
              <a:buFont typeface="Wingdings" pitchFamily="2" charset="2"/>
              <a:buChar char="ü"/>
            </a:pPr>
            <a:r>
              <a:rPr lang="en-US" sz="2800" dirty="0">
                <a:solidFill>
                  <a:schemeClr val="tx1"/>
                </a:solidFill>
              </a:rPr>
              <a:t>Use an intervention program with </a:t>
            </a:r>
            <a:r>
              <a:rPr lang="en-US" sz="2800" dirty="0" smtClean="0">
                <a:solidFill>
                  <a:schemeClr val="tx1"/>
                </a:solidFill>
              </a:rPr>
              <a:t>students who </a:t>
            </a:r>
            <a:r>
              <a:rPr lang="en-US" sz="2800" dirty="0">
                <a:solidFill>
                  <a:schemeClr val="tx1"/>
                </a:solidFill>
              </a:rPr>
              <a:t>enter the first grade with </a:t>
            </a:r>
            <a:r>
              <a:rPr lang="en-US" sz="2800" dirty="0" smtClean="0">
                <a:solidFill>
                  <a:schemeClr val="tx1"/>
                </a:solidFill>
              </a:rPr>
              <a:t>weak reading and </a:t>
            </a:r>
            <a:r>
              <a:rPr lang="en-US" sz="2800" dirty="0" err="1" smtClean="0">
                <a:solidFill>
                  <a:schemeClr val="tx1"/>
                </a:solidFill>
              </a:rPr>
              <a:t>prereading</a:t>
            </a:r>
            <a:r>
              <a:rPr lang="en-US" sz="2800" dirty="0" smtClean="0">
                <a:solidFill>
                  <a:schemeClr val="tx1"/>
                </a:solidFill>
              </a:rPr>
              <a:t> skills or </a:t>
            </a:r>
            <a:r>
              <a:rPr lang="en-US" sz="2800" dirty="0">
                <a:solidFill>
                  <a:schemeClr val="tx1"/>
                </a:solidFill>
              </a:rPr>
              <a:t>with </a:t>
            </a:r>
            <a:r>
              <a:rPr lang="en-US" sz="2800" dirty="0" smtClean="0">
                <a:solidFill>
                  <a:schemeClr val="tx1"/>
                </a:solidFill>
              </a:rPr>
              <a:t>older elementary </a:t>
            </a:r>
            <a:r>
              <a:rPr lang="en-US" sz="2800" dirty="0">
                <a:solidFill>
                  <a:schemeClr val="tx1"/>
                </a:solidFill>
              </a:rPr>
              <a:t>students with </a:t>
            </a:r>
            <a:r>
              <a:rPr lang="en-US" sz="2800" dirty="0" smtClean="0">
                <a:solidFill>
                  <a:schemeClr val="tx1"/>
                </a:solidFill>
              </a:rPr>
              <a:t>reading problems.</a:t>
            </a:r>
          </a:p>
          <a:p>
            <a:pPr algn="l">
              <a:buFont typeface="Wingdings" pitchFamily="2" charset="2"/>
              <a:buChar char="ü"/>
            </a:pPr>
            <a:endParaRPr lang="en-US" sz="2800" dirty="0" smtClean="0"/>
          </a:p>
          <a:p>
            <a:pPr algn="l">
              <a:buFont typeface="Wingdings" pitchFamily="2" charset="2"/>
              <a:buChar char="ü"/>
            </a:pPr>
            <a:r>
              <a:rPr lang="en-US" sz="2800" dirty="0" smtClean="0">
                <a:solidFill>
                  <a:schemeClr val="tx1"/>
                </a:solidFill>
              </a:rPr>
              <a:t>Provide </a:t>
            </a:r>
            <a:r>
              <a:rPr lang="en-US" sz="2800" dirty="0">
                <a:solidFill>
                  <a:schemeClr val="tx1"/>
                </a:solidFill>
              </a:rPr>
              <a:t>training and ongoing </a:t>
            </a:r>
            <a:r>
              <a:rPr lang="en-US" sz="2800" dirty="0" smtClean="0">
                <a:solidFill>
                  <a:schemeClr val="tx1"/>
                </a:solidFill>
              </a:rPr>
              <a:t>support for </a:t>
            </a:r>
            <a:r>
              <a:rPr lang="en-US" sz="2800" dirty="0">
                <a:solidFill>
                  <a:schemeClr val="tx1"/>
                </a:solidFill>
              </a:rPr>
              <a:t>the teachers and interventionists (</a:t>
            </a:r>
            <a:r>
              <a:rPr lang="en-US" sz="2800" dirty="0" smtClean="0">
                <a:solidFill>
                  <a:schemeClr val="tx1"/>
                </a:solidFill>
              </a:rPr>
              <a:t>reading coaches</a:t>
            </a:r>
            <a:r>
              <a:rPr lang="en-US" sz="2800" dirty="0">
                <a:solidFill>
                  <a:schemeClr val="tx1"/>
                </a:solidFill>
              </a:rPr>
              <a:t>, Title I personnel, or </a:t>
            </a:r>
            <a:r>
              <a:rPr lang="en-US" sz="2800" dirty="0" err="1" smtClean="0">
                <a:solidFill>
                  <a:schemeClr val="tx1"/>
                </a:solidFill>
              </a:rPr>
              <a:t>paraeducators</a:t>
            </a:r>
            <a:r>
              <a:rPr lang="en-US" sz="2800" dirty="0" smtClean="0">
                <a:solidFill>
                  <a:schemeClr val="tx1"/>
                </a:solidFill>
              </a:rPr>
              <a:t>) who </a:t>
            </a:r>
            <a:r>
              <a:rPr lang="en-US" sz="2800" dirty="0">
                <a:solidFill>
                  <a:schemeClr val="tx1"/>
                </a:solidFill>
              </a:rPr>
              <a:t>provide the small-group instruction.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 #3</a:t>
            </a:r>
            <a:endParaRPr lang="en-US" dirty="0"/>
          </a:p>
        </p:txBody>
      </p:sp>
      <p:sp>
        <p:nvSpPr>
          <p:cNvPr id="3" name="Subtitle 2"/>
          <p:cNvSpPr>
            <a:spLocks noGrp="1"/>
          </p:cNvSpPr>
          <p:nvPr>
            <p:ph idx="1"/>
          </p:nvPr>
        </p:nvSpPr>
        <p:spPr/>
        <p:txBody>
          <a:bodyPr>
            <a:normAutofit/>
          </a:bodyPr>
          <a:lstStyle/>
          <a:p>
            <a:pPr algn="l">
              <a:buFont typeface="Wingdings" pitchFamily="2" charset="2"/>
              <a:buChar char="ü"/>
            </a:pPr>
            <a:r>
              <a:rPr lang="en-US" dirty="0">
                <a:solidFill>
                  <a:schemeClr val="tx1"/>
                </a:solidFill>
              </a:rPr>
              <a:t>Adopt an evidence-based approach </a:t>
            </a:r>
            <a:r>
              <a:rPr lang="en-US" dirty="0" smtClean="0">
                <a:solidFill>
                  <a:schemeClr val="tx1"/>
                </a:solidFill>
              </a:rPr>
              <a:t>to vocabulary instruction.</a:t>
            </a:r>
          </a:p>
          <a:p>
            <a:pPr algn="l">
              <a:buNone/>
            </a:pPr>
            <a:endParaRPr lang="en-US" dirty="0" smtClean="0">
              <a:solidFill>
                <a:schemeClr val="tx1"/>
              </a:solidFill>
            </a:endParaRPr>
          </a:p>
          <a:p>
            <a:pPr algn="l">
              <a:buFont typeface="Wingdings" pitchFamily="2" charset="2"/>
              <a:buChar char="ü"/>
            </a:pPr>
            <a:r>
              <a:rPr lang="en-US" dirty="0" smtClean="0">
                <a:solidFill>
                  <a:schemeClr val="tx1"/>
                </a:solidFill>
              </a:rPr>
              <a:t>Vocabulary </a:t>
            </a:r>
            <a:r>
              <a:rPr lang="en-US" dirty="0">
                <a:solidFill>
                  <a:schemeClr val="tx1"/>
                </a:solidFill>
              </a:rPr>
              <a:t>instruction for English </a:t>
            </a:r>
            <a:r>
              <a:rPr lang="en-US" dirty="0" smtClean="0">
                <a:solidFill>
                  <a:schemeClr val="tx1"/>
                </a:solidFill>
              </a:rPr>
              <a:t>learners should emphasize </a:t>
            </a:r>
            <a:r>
              <a:rPr lang="en-US" dirty="0">
                <a:solidFill>
                  <a:schemeClr val="tx1"/>
                </a:solidFill>
              </a:rPr>
              <a:t>the acquisition </a:t>
            </a:r>
            <a:r>
              <a:rPr lang="en-US" dirty="0" smtClean="0">
                <a:solidFill>
                  <a:schemeClr val="tx1"/>
                </a:solidFill>
              </a:rPr>
              <a:t>of meanings </a:t>
            </a:r>
            <a:r>
              <a:rPr lang="en-US" dirty="0">
                <a:solidFill>
                  <a:schemeClr val="tx1"/>
                </a:solidFill>
              </a:rPr>
              <a:t>of everyday words that </a:t>
            </a:r>
            <a:r>
              <a:rPr lang="en-US" dirty="0" smtClean="0">
                <a:solidFill>
                  <a:schemeClr val="tx1"/>
                </a:solidFill>
              </a:rPr>
              <a:t>native</a:t>
            </a:r>
          </a:p>
          <a:p>
            <a:pPr algn="l">
              <a:buNone/>
            </a:pPr>
            <a:endParaRPr lang="en-US" dirty="0" smtClean="0">
              <a:solidFill>
                <a:schemeClr val="tx1"/>
              </a:solidFill>
            </a:endParaRPr>
          </a:p>
          <a:p>
            <a:pPr algn="l">
              <a:buFont typeface="Wingdings" pitchFamily="2" charset="2"/>
              <a:buChar char="ü"/>
            </a:pPr>
            <a:r>
              <a:rPr lang="en-US" dirty="0" smtClean="0"/>
              <a:t>S</a:t>
            </a:r>
            <a:r>
              <a:rPr lang="en-US" dirty="0" smtClean="0">
                <a:solidFill>
                  <a:schemeClr val="tx1"/>
                </a:solidFill>
              </a:rPr>
              <a:t>peakers </a:t>
            </a:r>
            <a:r>
              <a:rPr lang="en-US" dirty="0">
                <a:solidFill>
                  <a:schemeClr val="tx1"/>
                </a:solidFill>
              </a:rPr>
              <a:t>know and that are not </a:t>
            </a:r>
            <a:r>
              <a:rPr lang="en-US" dirty="0" smtClean="0">
                <a:solidFill>
                  <a:schemeClr val="tx1"/>
                </a:solidFill>
              </a:rPr>
              <a:t>necessarily part </a:t>
            </a:r>
            <a:r>
              <a:rPr lang="en-US" dirty="0">
                <a:solidFill>
                  <a:schemeClr val="tx1"/>
                </a:solidFill>
              </a:rPr>
              <a:t>of the academic curriculum.</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 #4</a:t>
            </a:r>
            <a:endParaRPr lang="en-US" dirty="0"/>
          </a:p>
        </p:txBody>
      </p:sp>
      <p:sp>
        <p:nvSpPr>
          <p:cNvPr id="3" name="Subtitle 2"/>
          <p:cNvSpPr>
            <a:spLocks noGrp="1"/>
          </p:cNvSpPr>
          <p:nvPr>
            <p:ph idx="1"/>
          </p:nvPr>
        </p:nvSpPr>
        <p:spPr/>
        <p:txBody>
          <a:bodyPr/>
          <a:lstStyle/>
          <a:p>
            <a:pPr algn="l">
              <a:buFont typeface="Wingdings" pitchFamily="2" charset="2"/>
              <a:buChar char="ü"/>
            </a:pPr>
            <a:r>
              <a:rPr lang="en-US" dirty="0">
                <a:solidFill>
                  <a:schemeClr val="tx1"/>
                </a:solidFill>
              </a:rPr>
              <a:t>Teach academic English in the </a:t>
            </a:r>
            <a:r>
              <a:rPr lang="en-US" dirty="0" smtClean="0">
                <a:solidFill>
                  <a:schemeClr val="tx1"/>
                </a:solidFill>
              </a:rPr>
              <a:t>earliest grades.</a:t>
            </a:r>
          </a:p>
          <a:p>
            <a:pPr algn="l"/>
            <a:endParaRPr lang="en-US" dirty="0" smtClean="0">
              <a:solidFill>
                <a:schemeClr val="tx1"/>
              </a:solidFill>
            </a:endParaRPr>
          </a:p>
          <a:p>
            <a:pPr algn="l">
              <a:buFont typeface="Wingdings" pitchFamily="2" charset="2"/>
              <a:buChar char="ü"/>
            </a:pPr>
            <a:r>
              <a:rPr lang="en-US" dirty="0">
                <a:solidFill>
                  <a:schemeClr val="tx1"/>
                </a:solidFill>
              </a:rPr>
              <a:t>Provide teachers with appropriate </a:t>
            </a:r>
            <a:r>
              <a:rPr lang="en-US" dirty="0" smtClean="0">
                <a:solidFill>
                  <a:schemeClr val="tx1"/>
                </a:solidFill>
              </a:rPr>
              <a:t>professional development </a:t>
            </a:r>
            <a:r>
              <a:rPr lang="en-US" dirty="0">
                <a:solidFill>
                  <a:schemeClr val="tx1"/>
                </a:solidFill>
              </a:rPr>
              <a:t>to help them </a:t>
            </a:r>
            <a:r>
              <a:rPr lang="en-US" dirty="0" smtClean="0">
                <a:solidFill>
                  <a:schemeClr val="tx1"/>
                </a:solidFill>
              </a:rPr>
              <a:t>learn how </a:t>
            </a:r>
            <a:r>
              <a:rPr lang="en-US" dirty="0">
                <a:solidFill>
                  <a:schemeClr val="tx1"/>
                </a:solidFill>
              </a:rPr>
              <a:t>to teach academic English.</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 #5</a:t>
            </a:r>
            <a:endParaRPr lang="en-US" dirty="0"/>
          </a:p>
        </p:txBody>
      </p:sp>
      <p:sp>
        <p:nvSpPr>
          <p:cNvPr id="3" name="Subtitle 2"/>
          <p:cNvSpPr>
            <a:spLocks noGrp="1"/>
          </p:cNvSpPr>
          <p:nvPr>
            <p:ph idx="1"/>
          </p:nvPr>
        </p:nvSpPr>
        <p:spPr/>
        <p:txBody>
          <a:bodyPr>
            <a:normAutofit/>
          </a:bodyPr>
          <a:lstStyle/>
          <a:p>
            <a:pPr algn="l">
              <a:buFont typeface="Wingdings" pitchFamily="2" charset="2"/>
              <a:buChar char="ü"/>
            </a:pPr>
            <a:r>
              <a:rPr lang="en-US" dirty="0">
                <a:solidFill>
                  <a:schemeClr val="tx1"/>
                </a:solidFill>
              </a:rPr>
              <a:t>Develop plans that encourage </a:t>
            </a:r>
            <a:r>
              <a:rPr lang="en-US" dirty="0" smtClean="0">
                <a:solidFill>
                  <a:schemeClr val="tx1"/>
                </a:solidFill>
              </a:rPr>
              <a:t>teachers to </a:t>
            </a:r>
            <a:r>
              <a:rPr lang="en-US" dirty="0">
                <a:solidFill>
                  <a:schemeClr val="tx1"/>
                </a:solidFill>
              </a:rPr>
              <a:t>schedule about 90 minutes a week </a:t>
            </a:r>
            <a:r>
              <a:rPr lang="en-US" dirty="0" smtClean="0">
                <a:solidFill>
                  <a:schemeClr val="tx1"/>
                </a:solidFill>
              </a:rPr>
              <a:t>with activities </a:t>
            </a:r>
            <a:r>
              <a:rPr lang="en-US" dirty="0">
                <a:solidFill>
                  <a:schemeClr val="tx1"/>
                </a:solidFill>
              </a:rPr>
              <a:t>in reading and language arts </a:t>
            </a:r>
            <a:r>
              <a:rPr lang="en-US" dirty="0" smtClean="0">
                <a:solidFill>
                  <a:schemeClr val="tx1"/>
                </a:solidFill>
              </a:rPr>
              <a:t>that entail </a:t>
            </a:r>
            <a:r>
              <a:rPr lang="en-US" dirty="0">
                <a:solidFill>
                  <a:schemeClr val="tx1"/>
                </a:solidFill>
              </a:rPr>
              <a:t>students working in structured </a:t>
            </a:r>
            <a:r>
              <a:rPr lang="en-US" dirty="0" smtClean="0">
                <a:solidFill>
                  <a:schemeClr val="tx1"/>
                </a:solidFill>
              </a:rPr>
              <a:t>pair activities.</a:t>
            </a:r>
          </a:p>
          <a:p>
            <a:pPr algn="l">
              <a:buNone/>
            </a:pPr>
            <a:endParaRPr lang="en-US" dirty="0">
              <a:solidFill>
                <a:schemeClr val="tx1"/>
              </a:solidFill>
            </a:endParaRPr>
          </a:p>
          <a:p>
            <a:pPr algn="l">
              <a:buFont typeface="Wingdings" pitchFamily="2" charset="2"/>
              <a:buChar char="ü"/>
            </a:pPr>
            <a:r>
              <a:rPr lang="en-US" dirty="0">
                <a:solidFill>
                  <a:schemeClr val="tx1"/>
                </a:solidFill>
              </a:rPr>
              <a:t>Also consider the use of partnering </a:t>
            </a:r>
            <a:r>
              <a:rPr lang="en-US" dirty="0" smtClean="0">
                <a:solidFill>
                  <a:schemeClr val="tx1"/>
                </a:solidFill>
              </a:rPr>
              <a:t>for English </a:t>
            </a:r>
            <a:r>
              <a:rPr lang="en-US" dirty="0">
                <a:solidFill>
                  <a:schemeClr val="tx1"/>
                </a:solidFill>
              </a:rPr>
              <a:t>language development instruction.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Annual Reporting to </a:t>
            </a:r>
            <a:br>
              <a:rPr lang="en-US" dirty="0" smtClean="0"/>
            </a:br>
            <a:r>
              <a:rPr lang="en-US" dirty="0" smtClean="0"/>
              <a:t>U.S. Dept. of Education</a:t>
            </a:r>
            <a:endParaRPr lang="en-US" dirty="0"/>
          </a:p>
        </p:txBody>
      </p:sp>
      <p:sp>
        <p:nvSpPr>
          <p:cNvPr id="3" name="Subtitle 2"/>
          <p:cNvSpPr>
            <a:spLocks noGrp="1"/>
          </p:cNvSpPr>
          <p:nvPr>
            <p:ph idx="1"/>
          </p:nvPr>
        </p:nvSpPr>
        <p:spPr/>
        <p:txBody>
          <a:bodyPr>
            <a:normAutofit/>
          </a:bodyPr>
          <a:lstStyle/>
          <a:p>
            <a:pPr algn="l">
              <a:buFont typeface="Wingdings" pitchFamily="2" charset="2"/>
              <a:buChar char="Ø"/>
            </a:pPr>
            <a:r>
              <a:rPr lang="en-US" dirty="0" smtClean="0">
                <a:solidFill>
                  <a:schemeClr val="tx1"/>
                </a:solidFill>
              </a:rPr>
              <a:t> </a:t>
            </a:r>
            <a:r>
              <a:rPr lang="en-US" dirty="0">
                <a:solidFill>
                  <a:schemeClr val="tx1"/>
                </a:solidFill>
              </a:rPr>
              <a:t>P</a:t>
            </a:r>
            <a:r>
              <a:rPr lang="en-US" dirty="0" smtClean="0">
                <a:solidFill>
                  <a:schemeClr val="tx1"/>
                </a:solidFill>
              </a:rPr>
              <a:t>roject's overall impact will highlight measurable, positive outcomes</a:t>
            </a:r>
          </a:p>
          <a:p>
            <a:pPr algn="l">
              <a:buFont typeface="Wingdings" pitchFamily="2" charset="2"/>
              <a:buChar char="Ø"/>
            </a:pPr>
            <a:r>
              <a:rPr lang="en-US" dirty="0">
                <a:solidFill>
                  <a:schemeClr val="tx1"/>
                </a:solidFill>
              </a:rPr>
              <a:t>C</a:t>
            </a:r>
            <a:r>
              <a:rPr lang="en-US" dirty="0" smtClean="0">
                <a:solidFill>
                  <a:schemeClr val="tx1"/>
                </a:solidFill>
              </a:rPr>
              <a:t>ollection </a:t>
            </a:r>
            <a:r>
              <a:rPr lang="en-US" dirty="0">
                <a:solidFill>
                  <a:schemeClr val="tx1"/>
                </a:solidFill>
              </a:rPr>
              <a:t>and analysis of quantitative </a:t>
            </a:r>
            <a:r>
              <a:rPr lang="en-US" dirty="0" smtClean="0">
                <a:solidFill>
                  <a:schemeClr val="tx1"/>
                </a:solidFill>
              </a:rPr>
              <a:t>data</a:t>
            </a:r>
          </a:p>
          <a:p>
            <a:pPr algn="l">
              <a:buFont typeface="Wingdings" pitchFamily="2" charset="2"/>
              <a:buChar char="Ø"/>
            </a:pPr>
            <a:r>
              <a:rPr lang="en-US" dirty="0" smtClean="0">
                <a:solidFill>
                  <a:schemeClr val="tx1"/>
                </a:solidFill>
              </a:rPr>
              <a:t>Observations</a:t>
            </a:r>
          </a:p>
          <a:p>
            <a:pPr algn="l">
              <a:buFont typeface="Wingdings" pitchFamily="2" charset="2"/>
              <a:buChar char="Ø"/>
            </a:pPr>
            <a:r>
              <a:rPr lang="en-US" dirty="0" smtClean="0">
                <a:solidFill>
                  <a:schemeClr val="tx1"/>
                </a:solidFill>
              </a:rPr>
              <a:t>Surveys</a:t>
            </a:r>
          </a:p>
          <a:p>
            <a:pPr algn="l">
              <a:buFont typeface="Wingdings" pitchFamily="2" charset="2"/>
              <a:buChar char="Ø"/>
            </a:pPr>
            <a:r>
              <a:rPr lang="en-US" dirty="0" smtClean="0">
                <a:solidFill>
                  <a:schemeClr val="tx1"/>
                </a:solidFill>
              </a:rPr>
              <a:t>Demographic </a:t>
            </a:r>
            <a:r>
              <a:rPr lang="en-US" dirty="0">
                <a:solidFill>
                  <a:schemeClr val="tx1"/>
                </a:solidFill>
              </a:rPr>
              <a:t>data </a:t>
            </a:r>
            <a:endParaRPr lang="en-US" dirty="0" smtClean="0">
              <a:solidFill>
                <a:schemeClr val="tx1"/>
              </a:solidFill>
            </a:endParaRPr>
          </a:p>
          <a:p>
            <a:pPr algn="l">
              <a:buFont typeface="Wingdings" pitchFamily="2" charset="2"/>
              <a:buChar char="Ø"/>
            </a:pPr>
            <a:r>
              <a:rPr lang="en-US" dirty="0" smtClean="0">
                <a:solidFill>
                  <a:schemeClr val="tx1"/>
                </a:solidFill>
              </a:rPr>
              <a:t>Site visits</a:t>
            </a:r>
          </a:p>
          <a:p>
            <a:pPr algn="l">
              <a:buFont typeface="Wingdings" pitchFamily="2" charset="2"/>
              <a:buChar char="Ø"/>
            </a:pPr>
            <a:r>
              <a:rPr lang="en-US" dirty="0" smtClean="0">
                <a:solidFill>
                  <a:schemeClr val="tx1"/>
                </a:solidFill>
              </a:rPr>
              <a:t>Interviews </a:t>
            </a:r>
            <a:r>
              <a:rPr lang="en-US" dirty="0">
                <a:solidFill>
                  <a:schemeClr val="tx1"/>
                </a:solidFill>
              </a:rPr>
              <a:t>and focus groups </a:t>
            </a:r>
            <a:r>
              <a:rPr lang="en-US" dirty="0" smtClean="0">
                <a:solidFill>
                  <a:schemeClr val="tx1"/>
                </a:solidFill>
              </a:rPr>
              <a:t>to include</a:t>
            </a:r>
            <a:r>
              <a:rPr lang="en-US" dirty="0"/>
              <a:t> </a:t>
            </a:r>
            <a:r>
              <a:rPr lang="en-US" dirty="0" smtClean="0">
                <a:solidFill>
                  <a:schemeClr val="tx1"/>
                </a:solidFill>
              </a:rPr>
              <a:t>students</a:t>
            </a:r>
            <a:r>
              <a:rPr lang="en-US" dirty="0">
                <a:solidFill>
                  <a:schemeClr val="tx1"/>
                </a:solidFill>
              </a:rPr>
              <a:t>, parents, teachers and administrators.</a:t>
            </a:r>
            <a:endParaRPr lang="en-US" dirty="0" smtClean="0">
              <a:solidFill>
                <a:schemeClr val="tx1"/>
              </a:solidFill>
            </a:endParaRPr>
          </a:p>
          <a:p>
            <a:pP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US"/>
              <a:t>ABC School District</a:t>
            </a:r>
          </a:p>
        </p:txBody>
      </p:sp>
      <p:sp>
        <p:nvSpPr>
          <p:cNvPr id="2051" name="Rectangle 3"/>
          <p:cNvSpPr>
            <a:spLocks noGrp="1" noChangeArrowheads="1"/>
          </p:cNvSpPr>
          <p:nvPr>
            <p:ph sz="half" idx="1"/>
          </p:nvPr>
        </p:nvSpPr>
        <p:spPr/>
        <p:txBody>
          <a:bodyPr>
            <a:normAutofit/>
          </a:bodyPr>
          <a:lstStyle/>
          <a:p>
            <a:pPr algn="ctr">
              <a:buFontTx/>
              <a:buNone/>
            </a:pPr>
            <a:r>
              <a:rPr lang="en-US">
                <a:solidFill>
                  <a:srgbClr val="2A2A2A"/>
                </a:solidFill>
                <a:hlinkClick r:id=""/>
              </a:rPr>
              <a:t> </a:t>
            </a:r>
            <a:endParaRPr lang="en-US">
              <a:solidFill>
                <a:srgbClr val="2A2A2A"/>
              </a:solidFill>
            </a:endParaRPr>
          </a:p>
          <a:p>
            <a:pPr algn="ctr">
              <a:buFontTx/>
              <a:buNone/>
            </a:pPr>
            <a:r>
              <a:rPr lang="en-US">
                <a:solidFill>
                  <a:srgbClr val="2A2A2A"/>
                </a:solidFill>
                <a:hlinkClick r:id=""/>
              </a:rPr>
              <a:t> </a:t>
            </a:r>
            <a:endParaRPr lang="en-US">
              <a:solidFill>
                <a:srgbClr val="2A2A2A"/>
              </a:solidFill>
            </a:endParaRPr>
          </a:p>
          <a:p>
            <a:pPr algn="ctr">
              <a:buFontTx/>
              <a:buNone/>
            </a:pPr>
            <a:r>
              <a:rPr lang="en-US">
                <a:solidFill>
                  <a:srgbClr val="2A2A2A"/>
                </a:solidFill>
                <a:hlinkClick r:id="rId3"/>
              </a:rPr>
              <a:t> </a:t>
            </a:r>
            <a:r>
              <a:rPr lang="en-US">
                <a:solidFill>
                  <a:srgbClr val="2A2A2A"/>
                </a:solidFill>
                <a:hlinkClick r:id=""/>
              </a:rPr>
              <a:t> </a:t>
            </a:r>
            <a:endParaRPr lang="en-US">
              <a:solidFill>
                <a:srgbClr val="2A2A2A"/>
              </a:solidFill>
            </a:endParaRPr>
          </a:p>
          <a:p>
            <a:pPr algn="ctr">
              <a:buFontTx/>
              <a:buNone/>
            </a:pPr>
            <a:r>
              <a:rPr lang="en-US">
                <a:solidFill>
                  <a:srgbClr val="2A2A2A"/>
                </a:solidFill>
                <a:hlinkClick r:id=""/>
              </a:rPr>
              <a:t> </a:t>
            </a:r>
            <a:endParaRPr lang="en-US">
              <a:solidFill>
                <a:srgbClr val="2A2A2A"/>
              </a:solidFill>
            </a:endParaRPr>
          </a:p>
          <a:p>
            <a:pPr algn="ctr">
              <a:buFontTx/>
              <a:buNone/>
            </a:pPr>
            <a:r>
              <a:rPr lang="en-US">
                <a:solidFill>
                  <a:srgbClr val="2A2A2A"/>
                </a:solidFill>
                <a:hlinkClick r:id=""/>
              </a:rPr>
              <a:t> </a:t>
            </a:r>
            <a:endParaRPr lang="en-US">
              <a:solidFill>
                <a:srgbClr val="2A2A2A"/>
              </a:solidFill>
            </a:endParaRPr>
          </a:p>
          <a:p>
            <a:pPr algn="ctr">
              <a:buFontTx/>
              <a:buNone/>
            </a:pPr>
            <a:r>
              <a:rPr lang="en-US">
                <a:solidFill>
                  <a:srgbClr val="2A2A2A"/>
                </a:solidFill>
                <a:hlinkClick r:id=""/>
              </a:rPr>
              <a:t> </a:t>
            </a:r>
            <a:endParaRPr lang="en-US">
              <a:solidFill>
                <a:srgbClr val="2A2A2A"/>
              </a:solidFill>
            </a:endParaRPr>
          </a:p>
          <a:p>
            <a:pPr algn="ctr">
              <a:buFontTx/>
              <a:buNone/>
            </a:pPr>
            <a:endParaRPr lang="en-US">
              <a:solidFill>
                <a:srgbClr val="2A2A2A"/>
              </a:solidFill>
            </a:endParaRPr>
          </a:p>
          <a:p>
            <a:pPr>
              <a:buFontTx/>
              <a:buNone/>
            </a:pPr>
            <a:endParaRPr lang="en-US"/>
          </a:p>
        </p:txBody>
      </p:sp>
      <p:sp>
        <p:nvSpPr>
          <p:cNvPr id="2052" name="Rectangle 4"/>
          <p:cNvSpPr>
            <a:spLocks noGrp="1" noChangeArrowheads="1"/>
          </p:cNvSpPr>
          <p:nvPr>
            <p:ph sz="half" idx="2"/>
          </p:nvPr>
        </p:nvSpPr>
        <p:spPr/>
        <p:txBody>
          <a:bodyPr>
            <a:normAutofit/>
          </a:bodyPr>
          <a:lstStyle/>
          <a:p>
            <a:r>
              <a:rPr lang="en-US" sz="1600"/>
              <a:t>Number of students	      10.984</a:t>
            </a:r>
          </a:p>
          <a:p>
            <a:pPr>
              <a:buFontTx/>
              <a:buNone/>
            </a:pPr>
            <a:endParaRPr lang="en-US" sz="1600"/>
          </a:p>
          <a:p>
            <a:r>
              <a:rPr lang="en-US" sz="1600"/>
              <a:t>Poverty Rate	                        77.4 %</a:t>
            </a:r>
          </a:p>
          <a:p>
            <a:pPr>
              <a:buFontTx/>
              <a:buNone/>
            </a:pPr>
            <a:endParaRPr lang="en-US" sz="1600"/>
          </a:p>
          <a:p>
            <a:r>
              <a:rPr lang="en-US" sz="1600"/>
              <a:t>Number of homeless students the district serves over the course of                 a year                                             900 +</a:t>
            </a:r>
          </a:p>
          <a:p>
            <a:pPr>
              <a:buFontTx/>
              <a:buNone/>
            </a:pPr>
            <a:endParaRPr lang="en-US" sz="1600"/>
          </a:p>
          <a:p>
            <a:r>
              <a:rPr lang="en-US" sz="1400"/>
              <a:t>Number of Special Education Students   210</a:t>
            </a:r>
          </a:p>
          <a:p>
            <a:pPr>
              <a:buFontTx/>
              <a:buNone/>
            </a:pPr>
            <a:endParaRPr lang="en-US" sz="1400"/>
          </a:p>
          <a:p>
            <a:r>
              <a:rPr lang="en-US" sz="1400"/>
              <a:t>English Language Learners (ELL)</a:t>
            </a:r>
            <a:r>
              <a:rPr lang="en-US" sz="1600"/>
              <a:t>      1924</a:t>
            </a:r>
          </a:p>
          <a:p>
            <a:pPr>
              <a:buFontTx/>
              <a:buNone/>
            </a:pPr>
            <a:endParaRPr lang="en-US" sz="1600"/>
          </a:p>
          <a:p>
            <a:r>
              <a:rPr lang="en-US" sz="1600"/>
              <a:t>Gifted and Talented (GAT)             203</a:t>
            </a:r>
          </a:p>
        </p:txBody>
      </p:sp>
      <p:pic>
        <p:nvPicPr>
          <p:cNvPr id="2054" name="Picture 6" descr="H:\Copy of grapgh 1.png"/>
          <p:cNvPicPr>
            <a:picLocks noChangeAspect="1" noChangeArrowheads="1"/>
          </p:cNvPicPr>
          <p:nvPr/>
        </p:nvPicPr>
        <p:blipFill>
          <a:blip r:embed="rId4" cstate="print"/>
          <a:srcRect/>
          <a:stretch>
            <a:fillRect/>
          </a:stretch>
        </p:blipFill>
        <p:spPr bwMode="auto">
          <a:xfrm>
            <a:off x="1143000" y="1724025"/>
            <a:ext cx="3124200" cy="435133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endParaRPr lang="en-US"/>
          </a:p>
        </p:txBody>
      </p:sp>
      <p:sp>
        <p:nvSpPr>
          <p:cNvPr id="5123" name="Rectangle 3"/>
          <p:cNvSpPr>
            <a:spLocks noGrp="1" noChangeArrowheads="1"/>
          </p:cNvSpPr>
          <p:nvPr>
            <p:ph idx="1"/>
          </p:nvPr>
        </p:nvSpPr>
        <p:spPr/>
        <p:txBody>
          <a:bodyPr/>
          <a:lstStyle/>
          <a:p>
            <a:endParaRPr lang="en-US"/>
          </a:p>
        </p:txBody>
      </p:sp>
      <p:graphicFrame>
        <p:nvGraphicFramePr>
          <p:cNvPr id="5124" name="Object 4"/>
          <p:cNvGraphicFramePr>
            <a:graphicFrameLocks noChangeAspect="1"/>
          </p:cNvGraphicFramePr>
          <p:nvPr/>
        </p:nvGraphicFramePr>
        <p:xfrm>
          <a:off x="2133600" y="1447800"/>
          <a:ext cx="6096000" cy="4067175"/>
        </p:xfrm>
        <a:graphic>
          <a:graphicData uri="http://schemas.openxmlformats.org/presentationml/2006/ole">
            <p:oleObj spid="_x0000_s1026" name="Chart" r:id="rId4" imgW="6096135" imgH="4067089" progId="MSGraph.Chart.8">
              <p:embed followColorScheme="full"/>
            </p:oleObj>
          </a:graphicData>
        </a:graphic>
      </p:graphicFrame>
      <p:pic>
        <p:nvPicPr>
          <p:cNvPr id="5125" name="Picture 5" descr="H:\graph 2 ell  to others.png"/>
          <p:cNvPicPr>
            <a:picLocks noChangeAspect="1" noChangeArrowheads="1"/>
          </p:cNvPicPr>
          <p:nvPr/>
        </p:nvPicPr>
        <p:blipFill>
          <a:blip r:embed="rId5" cstate="print"/>
          <a:srcRect/>
          <a:stretch>
            <a:fillRect/>
          </a:stretch>
        </p:blipFill>
        <p:spPr bwMode="auto">
          <a:xfrm>
            <a:off x="304800" y="609600"/>
            <a:ext cx="8610600" cy="5638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PSSA  all  ell.bmp"/>
          <p:cNvPicPr>
            <a:picLocks noChangeAspect="1" noChangeArrowheads="1"/>
          </p:cNvPicPr>
          <p:nvPr/>
        </p:nvPicPr>
        <p:blipFill>
          <a:blip r:embed="rId3" cstate="print"/>
          <a:srcRect/>
          <a:stretch>
            <a:fillRect/>
          </a:stretch>
        </p:blipFill>
        <p:spPr bwMode="auto">
          <a:xfrm>
            <a:off x="609600" y="381000"/>
            <a:ext cx="8229600" cy="6096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p:txBody>
          <a:bodyPr/>
          <a:lstStyle/>
          <a:p>
            <a:pPr algn="ctr"/>
            <a:r>
              <a:rPr lang="en-US">
                <a:solidFill>
                  <a:srgbClr val="2A2A2A"/>
                </a:solidFill>
                <a:hlinkClick r:id=""/>
              </a:rPr>
              <a:t> </a:t>
            </a:r>
            <a:endParaRPr lang="en-US">
              <a:solidFill>
                <a:srgbClr val="2A2A2A"/>
              </a:solidFill>
            </a:endParaRPr>
          </a:p>
          <a:p>
            <a:pPr>
              <a:buFontTx/>
              <a:buNone/>
            </a:pPr>
            <a:endParaRPr lang="en-US"/>
          </a:p>
        </p:txBody>
      </p:sp>
      <p:pic>
        <p:nvPicPr>
          <p:cNvPr id="11268" name="Picture 4" descr="H:\PSSA ELL.bmp"/>
          <p:cNvPicPr>
            <a:picLocks noChangeAspect="1" noChangeArrowheads="1"/>
          </p:cNvPicPr>
          <p:nvPr/>
        </p:nvPicPr>
        <p:blipFill>
          <a:blip r:embed="rId3" cstate="print"/>
          <a:srcRect/>
          <a:stretch>
            <a:fillRect/>
          </a:stretch>
        </p:blipFill>
        <p:spPr bwMode="auto">
          <a:xfrm>
            <a:off x="762000" y="457200"/>
            <a:ext cx="7620000" cy="5486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dibels.bmp"/>
          <p:cNvPicPr>
            <a:picLocks noChangeAspect="1" noChangeArrowheads="1"/>
          </p:cNvPicPr>
          <p:nvPr/>
        </p:nvPicPr>
        <p:blipFill>
          <a:blip r:embed="rId3" cstate="print"/>
          <a:srcRect/>
          <a:stretch>
            <a:fillRect/>
          </a:stretch>
        </p:blipFill>
        <p:spPr bwMode="auto">
          <a:xfrm>
            <a:off x="685800" y="609600"/>
            <a:ext cx="8153400" cy="58181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aimsweb.bmp"/>
          <p:cNvPicPr>
            <a:picLocks noChangeAspect="1" noChangeArrowheads="1"/>
          </p:cNvPicPr>
          <p:nvPr/>
        </p:nvPicPr>
        <p:blipFill>
          <a:blip r:embed="rId3" cstate="print"/>
          <a:srcRect/>
          <a:stretch>
            <a:fillRect/>
          </a:stretch>
        </p:blipFill>
        <p:spPr bwMode="auto">
          <a:xfrm>
            <a:off x="838200" y="457200"/>
            <a:ext cx="7620000" cy="6096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err="1" smtClean="0"/>
              <a:t>Lindamood</a:t>
            </a:r>
            <a:r>
              <a:rPr lang="en-US" sz="4000" dirty="0" smtClean="0"/>
              <a:t>-Bell Learning Processes</a:t>
            </a:r>
            <a:endParaRPr lang="en-US" sz="4000" dirty="0"/>
          </a:p>
        </p:txBody>
      </p:sp>
      <p:sp>
        <p:nvSpPr>
          <p:cNvPr id="3" name="Subtitle 2"/>
          <p:cNvSpPr>
            <a:spLocks noGrp="1"/>
          </p:cNvSpPr>
          <p:nvPr>
            <p:ph idx="1"/>
          </p:nvPr>
        </p:nvSpPr>
        <p:spPr/>
        <p:txBody>
          <a:bodyPr>
            <a:normAutofit/>
          </a:bodyPr>
          <a:lstStyle/>
          <a:p>
            <a:pPr algn="ctr"/>
            <a:r>
              <a:rPr lang="en-US" sz="2400" dirty="0" err="1" smtClean="0"/>
              <a:t>Lindamood</a:t>
            </a:r>
            <a:r>
              <a:rPr lang="en-US" sz="2400" dirty="0" smtClean="0"/>
              <a:t>-Bell Professional Learning Communities are turning around schools across the country.  We can be an effective partner in your Race to the Top, Renewal, Turnaround/Transformation initiatives.</a:t>
            </a:r>
          </a:p>
          <a:p>
            <a:pPr algn="l">
              <a:buFont typeface="Arial" charset="0"/>
              <a:buChar char="•"/>
            </a:pPr>
            <a:r>
              <a:rPr lang="en-US" sz="2200" dirty="0" smtClean="0"/>
              <a:t>Proven results with students in Special Education</a:t>
            </a:r>
          </a:p>
          <a:p>
            <a:pPr algn="l">
              <a:buFont typeface="Arial" charset="0"/>
              <a:buChar char="•"/>
            </a:pPr>
            <a:r>
              <a:rPr lang="en-US" sz="2200" dirty="0" smtClean="0"/>
              <a:t>Proven results in Title I Schools</a:t>
            </a:r>
          </a:p>
          <a:p>
            <a:pPr algn="l">
              <a:buFont typeface="Arial" charset="0"/>
              <a:buChar char="•"/>
            </a:pPr>
            <a:r>
              <a:rPr lang="en-US" sz="2200" dirty="0" smtClean="0"/>
              <a:t>Proven results with English Language Learners</a:t>
            </a:r>
          </a:p>
          <a:p>
            <a:pPr algn="l">
              <a:buFont typeface="Arial" charset="0"/>
              <a:buChar char="•"/>
            </a:pPr>
            <a:r>
              <a:rPr lang="en-US" sz="2200" dirty="0" smtClean="0"/>
              <a:t>Proven results for children with learning disabilities, K-12</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610</TotalTime>
  <Words>983</Words>
  <Application>Microsoft Office PowerPoint</Application>
  <PresentationFormat>On-screen Show (4:3)</PresentationFormat>
  <Paragraphs>162</Paragraphs>
  <Slides>26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Flow</vt:lpstr>
      <vt:lpstr>Chart</vt:lpstr>
      <vt:lpstr> </vt:lpstr>
      <vt:lpstr> </vt:lpstr>
      <vt:lpstr>ABC School District</vt:lpstr>
      <vt:lpstr>Slide 4</vt:lpstr>
      <vt:lpstr>Slide 5</vt:lpstr>
      <vt:lpstr>Slide 6</vt:lpstr>
      <vt:lpstr>Slide 7</vt:lpstr>
      <vt:lpstr>Slide 8</vt:lpstr>
      <vt:lpstr>Lindamood-Bell Learning Processes</vt:lpstr>
      <vt:lpstr>Highlights of Lindamood-Bell</vt:lpstr>
      <vt:lpstr>Talkies</vt:lpstr>
      <vt:lpstr>Visualizing &amp; Verbalizing</vt:lpstr>
      <vt:lpstr>Lindamood Phoneme Sequencing Program LiPS</vt:lpstr>
      <vt:lpstr>Monitoring of Programs</vt:lpstr>
      <vt:lpstr>Objectives-Oriented Evaluation Approach</vt:lpstr>
      <vt:lpstr>Monitoring Tasks:</vt:lpstr>
      <vt:lpstr>Monitoring Tasks:</vt:lpstr>
      <vt:lpstr>Monitoring Tasks:</vt:lpstr>
      <vt:lpstr>Monitoring Tasks:</vt:lpstr>
      <vt:lpstr>Effective Instruction for  English Learners</vt:lpstr>
      <vt:lpstr>Recommendation #1</vt:lpstr>
      <vt:lpstr>Recommendation #2</vt:lpstr>
      <vt:lpstr>Recommendation #3</vt:lpstr>
      <vt:lpstr>Recommendation #4</vt:lpstr>
      <vt:lpstr>Recommendation #5</vt:lpstr>
      <vt:lpstr>Annual Reporting to  U.S. Dept. of Education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Lindamood-Bell Learning Processes</dc:title>
  <dc:creator>Jason Kerstetter</dc:creator>
  <cp:lastModifiedBy>jkerstetter</cp:lastModifiedBy>
  <cp:revision>40</cp:revision>
  <dcterms:created xsi:type="dcterms:W3CDTF">2011-03-08T01:33:17Z</dcterms:created>
  <dcterms:modified xsi:type="dcterms:W3CDTF">2011-03-09T21:15:06Z</dcterms:modified>
</cp:coreProperties>
</file>